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12"/>
  </p:notesMasterIdLst>
  <p:sldIdLst>
    <p:sldId id="256" r:id="rId2"/>
    <p:sldId id="325" r:id="rId3"/>
    <p:sldId id="326" r:id="rId4"/>
    <p:sldId id="315" r:id="rId5"/>
    <p:sldId id="330" r:id="rId6"/>
    <p:sldId id="331" r:id="rId7"/>
    <p:sldId id="333" r:id="rId8"/>
    <p:sldId id="332" r:id="rId9"/>
    <p:sldId id="334" r:id="rId10"/>
    <p:sldId id="265" r:id="rId11"/>
  </p:sldIdLst>
  <p:sldSz cx="9144000" cy="5143500" type="screen16x9"/>
  <p:notesSz cx="6858000" cy="9144000"/>
  <p:embeddedFontLst>
    <p:embeddedFont>
      <p:font typeface="Arvo" panose="020B0604020202020204" charset="0"/>
      <p:regular r:id="rId13"/>
      <p:bold r:id="rId14"/>
      <p:italic r:id="rId15"/>
      <p:boldItalic r:id="rId16"/>
    </p:embeddedFont>
    <p:embeddedFont>
      <p:font typeface="Montserrat" panose="00000500000000000000" pitchFamily="2" charset="0"/>
      <p:regular r:id="rId17"/>
      <p:bold r:id="rId18"/>
      <p:italic r:id="rId19"/>
      <p:boldItalic r:id="rId20"/>
    </p:embeddedFont>
    <p:embeddedFont>
      <p:font typeface="Montserrat Light" panose="00000400000000000000" pitchFamily="2"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57"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D00"/>
    <a:srgbClr val="C8102E"/>
    <a:srgbClr val="154A8B"/>
    <a:srgbClr val="C7243F"/>
    <a:srgbClr val="AD0E28"/>
    <a:srgbClr val="E8A60C"/>
    <a:srgbClr val="7A1627"/>
    <a:srgbClr val="D43806"/>
    <a:srgbClr val="486F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DC5777-BB8A-8976-ED0B-F4B2E6870042}" v="74" dt="2023-10-30T23:46:28.127"/>
    <p1510:client id="{E3DA1103-9E0E-4F82-997D-E51F4BCD2C8E}" v="13" dt="2023-10-06T16:32:25.656"/>
  </p1510:revLst>
</p1510:revInfo>
</file>

<file path=ppt/tableStyles.xml><?xml version="1.0" encoding="utf-8"?>
<a:tblStyleLst xmlns:a="http://schemas.openxmlformats.org/drawingml/2006/main" def="{32C5FAD2-183E-495A-88D6-5BC58F5F2225}">
  <a:tblStyle styleId="{32C5FAD2-183E-495A-88D6-5BC58F5F2225}"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94"/>
  </p:normalViewPr>
  <p:slideViewPr>
    <p:cSldViewPr snapToGrid="0" showGuides="1">
      <p:cViewPr varScale="1">
        <p:scale>
          <a:sx n="123" d="100"/>
          <a:sy n="123" d="100"/>
        </p:scale>
        <p:origin x="211" y="72"/>
      </p:cViewPr>
      <p:guideLst>
        <p:guide orient="horz" pos="1620"/>
        <p:guide pos="2857"/>
      </p:guideLst>
    </p:cSldViewPr>
  </p:slideViewPr>
  <p:notesTextViewPr>
    <p:cViewPr>
      <p:scale>
        <a:sx n="1" d="1"/>
        <a:sy n="1" d="1"/>
      </p:scale>
      <p:origin x="0" y="0"/>
    </p:cViewPr>
  </p:notesTextViewPr>
  <p:notesViewPr>
    <p:cSldViewPr snapToGrid="0" showGuides="1">
      <p:cViewPr>
        <p:scale>
          <a:sx n="110" d="100"/>
          <a:sy n="110" d="100"/>
        </p:scale>
        <p:origin x="2824" y="-20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de7457949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de7457949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526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de7457949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de7457949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0329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de7457949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de7457949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5452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de7457949_0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3de7457949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Title slide" userDrawn="1">
  <p:cSld name="TITLE">
    <p:bg>
      <p:bgPr>
        <a:solidFill>
          <a:srgbClr val="981FAC"/>
        </a:solidFill>
        <a:effectLst/>
      </p:bgPr>
    </p:bg>
    <p:spTree>
      <p:nvGrpSpPr>
        <p:cNvPr id="1" name="Shape 9"/>
        <p:cNvGrpSpPr/>
        <p:nvPr/>
      </p:nvGrpSpPr>
      <p:grpSpPr>
        <a:xfrm>
          <a:off x="0" y="0"/>
          <a:ext cx="0" cy="0"/>
          <a:chOff x="0" y="0"/>
          <a:chExt cx="0" cy="0"/>
        </a:xfrm>
      </p:grpSpPr>
      <p:pic>
        <p:nvPicPr>
          <p:cNvPr id="5" name="Imagen 4">
            <a:extLst>
              <a:ext uri="{FF2B5EF4-FFF2-40B4-BE49-F238E27FC236}">
                <a16:creationId xmlns:a16="http://schemas.microsoft.com/office/drawing/2014/main" id="{67A4526B-3819-7A26-DEE6-692FCC624F40}"/>
              </a:ext>
            </a:extLst>
          </p:cNvPr>
          <p:cNvPicPr>
            <a:picLocks noChangeAspect="1"/>
          </p:cNvPicPr>
          <p:nvPr userDrawn="1"/>
        </p:nvPicPr>
        <p:blipFill>
          <a:blip r:embed="rId2"/>
          <a:stretch>
            <a:fillRect/>
          </a:stretch>
        </p:blipFill>
        <p:spPr>
          <a:xfrm>
            <a:off x="-8550" y="53"/>
            <a:ext cx="9152550" cy="5149851"/>
          </a:xfrm>
          <a:prstGeom prst="rect">
            <a:avLst/>
          </a:prstGeom>
        </p:spPr>
      </p:pic>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9895326-9CBF-9A9A-A337-865E537B3593}"/>
              </a:ext>
            </a:extLst>
          </p:cNvPr>
          <p:cNvPicPr>
            <a:picLocks noChangeAspect="1"/>
          </p:cNvPicPr>
          <p:nvPr userDrawn="1"/>
        </p:nvPicPr>
        <p:blipFill>
          <a:blip r:embed="rId2"/>
          <a:stretch>
            <a:fillRect/>
          </a:stretch>
        </p:blipFill>
        <p:spPr>
          <a:xfrm>
            <a:off x="0" y="0"/>
            <a:ext cx="9144000" cy="5145040"/>
          </a:xfrm>
          <a:prstGeom prst="rect">
            <a:avLst/>
          </a:prstGeom>
        </p:spPr>
      </p:pic>
      <p:sp>
        <p:nvSpPr>
          <p:cNvPr id="7" name="Título 6">
            <a:extLst>
              <a:ext uri="{FF2B5EF4-FFF2-40B4-BE49-F238E27FC236}">
                <a16:creationId xmlns:a16="http://schemas.microsoft.com/office/drawing/2014/main" id="{DD96BEA3-F078-E378-436D-66A752EDB0EE}"/>
              </a:ext>
            </a:extLst>
          </p:cNvPr>
          <p:cNvSpPr>
            <a:spLocks noGrp="1"/>
          </p:cNvSpPr>
          <p:nvPr>
            <p:ph type="title" hasCustomPrompt="1"/>
          </p:nvPr>
        </p:nvSpPr>
        <p:spPr>
          <a:xfrm>
            <a:off x="0" y="2330550"/>
            <a:ext cx="5669280" cy="732690"/>
          </a:xfrm>
        </p:spPr>
        <p:txBody>
          <a:bodyPr/>
          <a:lstStyle>
            <a:lvl1pPr algn="ctr">
              <a:defRPr sz="3200">
                <a:solidFill>
                  <a:schemeClr val="bg1"/>
                </a:solidFill>
                <a:latin typeface=""/>
              </a:defRPr>
            </a:lvl1pPr>
          </a:lstStyle>
          <a:p>
            <a:r>
              <a:rPr lang="es-MX" dirty="0"/>
              <a:t>Título de la presentación</a:t>
            </a:r>
            <a:endParaRPr lang="es-CO" dirty="0"/>
          </a:p>
        </p:txBody>
      </p:sp>
    </p:spTree>
    <p:extLst>
      <p:ext uri="{BB962C8B-B14F-4D97-AF65-F5344CB8AC3E}">
        <p14:creationId xmlns:p14="http://schemas.microsoft.com/office/powerpoint/2010/main" val="192104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slide 1">
  <p:cSld name="BLANK_1">
    <p:spTree>
      <p:nvGrpSpPr>
        <p:cNvPr id="1" name="Shape 146"/>
        <p:cNvGrpSpPr/>
        <p:nvPr/>
      </p:nvGrpSpPr>
      <p:grpSpPr>
        <a:xfrm>
          <a:off x="0" y="0"/>
          <a:ext cx="0" cy="0"/>
          <a:chOff x="0" y="0"/>
          <a:chExt cx="0" cy="0"/>
        </a:xfrm>
      </p:grpSpPr>
      <p:sp>
        <p:nvSpPr>
          <p:cNvPr id="147" name="Google Shape;147;p20"/>
          <p:cNvSpPr/>
          <p:nvPr/>
        </p:nvSpPr>
        <p:spPr>
          <a:xfrm rot="-1949626">
            <a:off x="6835838" y="1205979"/>
            <a:ext cx="2861462" cy="2861462"/>
          </a:xfrm>
          <a:prstGeom prst="rect">
            <a:avLst/>
          </a:prstGeom>
          <a:solidFill>
            <a:srgbClr val="154A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0"/>
          <p:cNvSpPr/>
          <p:nvPr/>
        </p:nvSpPr>
        <p:spPr>
          <a:xfrm>
            <a:off x="-181850" y="2926900"/>
            <a:ext cx="2991900" cy="2991900"/>
          </a:xfrm>
          <a:prstGeom prst="ellipse">
            <a:avLst/>
          </a:pr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0"/>
          <p:cNvSpPr txBox="1">
            <a:spLocks noGrp="1"/>
          </p:cNvSpPr>
          <p:nvPr>
            <p:ph type="title" hasCustomPrompt="1"/>
          </p:nvPr>
        </p:nvSpPr>
        <p:spPr>
          <a:xfrm>
            <a:off x="978477" y="3770050"/>
            <a:ext cx="1892100" cy="482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1pPr>
            <a:lvl2pPr lvl="1"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2pPr>
            <a:lvl3pPr lvl="2"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3pPr>
            <a:lvl4pPr lvl="3"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4pPr>
            <a:lvl5pPr lvl="4"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5pPr>
            <a:lvl6pPr lvl="5"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6pPr>
            <a:lvl7pPr lvl="6"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7pPr>
            <a:lvl8pPr lvl="7"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8pPr>
            <a:lvl9pPr lvl="8"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9pPr>
          </a:lstStyle>
          <a:p>
            <a:r>
              <a:rPr lang="es-ES" dirty="0"/>
              <a:t>Clic agregar título</a:t>
            </a:r>
            <a:endParaRPr dirty="0"/>
          </a:p>
        </p:txBody>
      </p:sp>
      <p:sp>
        <p:nvSpPr>
          <p:cNvPr id="150" name="Google Shape;150;p20"/>
          <p:cNvSpPr txBox="1">
            <a:spLocks noGrp="1"/>
          </p:cNvSpPr>
          <p:nvPr>
            <p:ph type="subTitle" idx="1"/>
          </p:nvPr>
        </p:nvSpPr>
        <p:spPr>
          <a:xfrm>
            <a:off x="6768119" y="1791589"/>
            <a:ext cx="1892100" cy="1712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a:solidFill>
                  <a:srgbClr val="FFFFFF"/>
                </a:solidFill>
                <a:latin typeface="Montserrat Light"/>
                <a:ea typeface="Montserrat Light"/>
                <a:cs typeface="Montserrat Light"/>
                <a:sym typeface="Montserrat Light"/>
              </a:defRPr>
            </a:lvl1pPr>
            <a:lvl2pPr lvl="1" rtl="0">
              <a:spcBef>
                <a:spcPts val="0"/>
              </a:spcBef>
              <a:spcAft>
                <a:spcPts val="0"/>
              </a:spcAft>
              <a:buNone/>
              <a:defRPr>
                <a:solidFill>
                  <a:srgbClr val="FFFFFF"/>
                </a:solidFill>
                <a:latin typeface="Montserrat Light"/>
                <a:ea typeface="Montserrat Light"/>
                <a:cs typeface="Montserrat Light"/>
                <a:sym typeface="Montserrat Light"/>
              </a:defRPr>
            </a:lvl2pPr>
            <a:lvl3pPr lvl="2" rtl="0">
              <a:spcBef>
                <a:spcPts val="0"/>
              </a:spcBef>
              <a:spcAft>
                <a:spcPts val="0"/>
              </a:spcAft>
              <a:buNone/>
              <a:defRPr>
                <a:solidFill>
                  <a:srgbClr val="FFFFFF"/>
                </a:solidFill>
                <a:latin typeface="Montserrat Light"/>
                <a:ea typeface="Montserrat Light"/>
                <a:cs typeface="Montserrat Light"/>
                <a:sym typeface="Montserrat Light"/>
              </a:defRPr>
            </a:lvl3pPr>
            <a:lvl4pPr lvl="3" rtl="0">
              <a:spcBef>
                <a:spcPts val="0"/>
              </a:spcBef>
              <a:spcAft>
                <a:spcPts val="0"/>
              </a:spcAft>
              <a:buNone/>
              <a:defRPr>
                <a:solidFill>
                  <a:srgbClr val="FFFFFF"/>
                </a:solidFill>
                <a:latin typeface="Montserrat Light"/>
                <a:ea typeface="Montserrat Light"/>
                <a:cs typeface="Montserrat Light"/>
                <a:sym typeface="Montserrat Light"/>
              </a:defRPr>
            </a:lvl4pPr>
            <a:lvl5pPr lvl="4" rtl="0">
              <a:spcBef>
                <a:spcPts val="0"/>
              </a:spcBef>
              <a:spcAft>
                <a:spcPts val="0"/>
              </a:spcAft>
              <a:buNone/>
              <a:defRPr>
                <a:solidFill>
                  <a:srgbClr val="FFFFFF"/>
                </a:solidFill>
                <a:latin typeface="Montserrat Light"/>
                <a:ea typeface="Montserrat Light"/>
                <a:cs typeface="Montserrat Light"/>
                <a:sym typeface="Montserrat Light"/>
              </a:defRPr>
            </a:lvl5pPr>
            <a:lvl6pPr lvl="5" rtl="0">
              <a:spcBef>
                <a:spcPts val="0"/>
              </a:spcBef>
              <a:spcAft>
                <a:spcPts val="0"/>
              </a:spcAft>
              <a:buNone/>
              <a:defRPr>
                <a:solidFill>
                  <a:srgbClr val="FFFFFF"/>
                </a:solidFill>
                <a:latin typeface="Montserrat Light"/>
                <a:ea typeface="Montserrat Light"/>
                <a:cs typeface="Montserrat Light"/>
                <a:sym typeface="Montserrat Light"/>
              </a:defRPr>
            </a:lvl6pPr>
            <a:lvl7pPr lvl="6" rtl="0">
              <a:spcBef>
                <a:spcPts val="0"/>
              </a:spcBef>
              <a:spcAft>
                <a:spcPts val="0"/>
              </a:spcAft>
              <a:buNone/>
              <a:defRPr>
                <a:solidFill>
                  <a:srgbClr val="FFFFFF"/>
                </a:solidFill>
                <a:latin typeface="Montserrat Light"/>
                <a:ea typeface="Montserrat Light"/>
                <a:cs typeface="Montserrat Light"/>
                <a:sym typeface="Montserrat Light"/>
              </a:defRPr>
            </a:lvl7pPr>
            <a:lvl8pPr lvl="7" rtl="0">
              <a:spcBef>
                <a:spcPts val="0"/>
              </a:spcBef>
              <a:spcAft>
                <a:spcPts val="0"/>
              </a:spcAft>
              <a:buNone/>
              <a:defRPr>
                <a:solidFill>
                  <a:srgbClr val="FFFFFF"/>
                </a:solidFill>
                <a:latin typeface="Montserrat Light"/>
                <a:ea typeface="Montserrat Light"/>
                <a:cs typeface="Montserrat Light"/>
                <a:sym typeface="Montserrat Light"/>
              </a:defRPr>
            </a:lvl8pPr>
            <a:lvl9pPr lvl="8" rtl="0">
              <a:spcBef>
                <a:spcPts val="0"/>
              </a:spcBef>
              <a:spcAft>
                <a:spcPts val="0"/>
              </a:spcAft>
              <a:buNone/>
              <a:defRPr>
                <a:solidFill>
                  <a:srgbClr val="FFFFFF"/>
                </a:solidFill>
                <a:latin typeface="Montserrat Light"/>
                <a:ea typeface="Montserrat Light"/>
                <a:cs typeface="Montserrat Light"/>
                <a:sym typeface="Montserrat Light"/>
              </a:defRPr>
            </a:lvl9pPr>
          </a:lstStyle>
          <a:p>
            <a:endParaRPr dirty="0"/>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slide 3">
  <p:cSld name="Blank slide 3">
    <p:spTree>
      <p:nvGrpSpPr>
        <p:cNvPr id="1" name="Shape 140"/>
        <p:cNvGrpSpPr/>
        <p:nvPr/>
      </p:nvGrpSpPr>
      <p:grpSpPr>
        <a:xfrm>
          <a:off x="0" y="0"/>
          <a:ext cx="0" cy="0"/>
          <a:chOff x="0" y="0"/>
          <a:chExt cx="0" cy="0"/>
        </a:xfrm>
      </p:grpSpPr>
      <p:sp>
        <p:nvSpPr>
          <p:cNvPr id="142" name="Google Shape;142;p18"/>
          <p:cNvSpPr txBox="1">
            <a:spLocks noGrp="1"/>
          </p:cNvSpPr>
          <p:nvPr>
            <p:ph type="title"/>
          </p:nvPr>
        </p:nvSpPr>
        <p:spPr>
          <a:xfrm>
            <a:off x="671100" y="1032811"/>
            <a:ext cx="7785000" cy="5520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Montserrat"/>
              <a:buNone/>
              <a:defRPr b="0">
                <a:latin typeface="Montserrat"/>
                <a:ea typeface="Montserrat"/>
                <a:cs typeface="Montserrat"/>
                <a:sym typeface="Montserrat"/>
              </a:defRPr>
            </a:lvl1pPr>
            <a:lvl2pPr lvl="1" rtl="0">
              <a:spcBef>
                <a:spcPts val="0"/>
              </a:spcBef>
              <a:spcAft>
                <a:spcPts val="0"/>
              </a:spcAft>
              <a:buSzPts val="3600"/>
              <a:buFont typeface="Montserrat"/>
              <a:buNone/>
              <a:defRPr b="1">
                <a:latin typeface="Montserrat"/>
                <a:ea typeface="Montserrat"/>
                <a:cs typeface="Montserrat"/>
                <a:sym typeface="Montserrat"/>
              </a:defRPr>
            </a:lvl2pPr>
            <a:lvl3pPr lvl="2" rtl="0">
              <a:spcBef>
                <a:spcPts val="0"/>
              </a:spcBef>
              <a:spcAft>
                <a:spcPts val="0"/>
              </a:spcAft>
              <a:buSzPts val="3600"/>
              <a:buFont typeface="Montserrat"/>
              <a:buNone/>
              <a:defRPr b="1">
                <a:latin typeface="Montserrat"/>
                <a:ea typeface="Montserrat"/>
                <a:cs typeface="Montserrat"/>
                <a:sym typeface="Montserrat"/>
              </a:defRPr>
            </a:lvl3pPr>
            <a:lvl4pPr lvl="3" rtl="0">
              <a:spcBef>
                <a:spcPts val="0"/>
              </a:spcBef>
              <a:spcAft>
                <a:spcPts val="0"/>
              </a:spcAft>
              <a:buSzPts val="3600"/>
              <a:buFont typeface="Montserrat"/>
              <a:buNone/>
              <a:defRPr b="1">
                <a:latin typeface="Montserrat"/>
                <a:ea typeface="Montserrat"/>
                <a:cs typeface="Montserrat"/>
                <a:sym typeface="Montserrat"/>
              </a:defRPr>
            </a:lvl4pPr>
            <a:lvl5pPr lvl="4" rtl="0">
              <a:spcBef>
                <a:spcPts val="0"/>
              </a:spcBef>
              <a:spcAft>
                <a:spcPts val="0"/>
              </a:spcAft>
              <a:buSzPts val="3600"/>
              <a:buFont typeface="Montserrat"/>
              <a:buNone/>
              <a:defRPr b="1">
                <a:latin typeface="Montserrat"/>
                <a:ea typeface="Montserrat"/>
                <a:cs typeface="Montserrat"/>
                <a:sym typeface="Montserrat"/>
              </a:defRPr>
            </a:lvl5pPr>
            <a:lvl6pPr lvl="5" rtl="0">
              <a:spcBef>
                <a:spcPts val="0"/>
              </a:spcBef>
              <a:spcAft>
                <a:spcPts val="0"/>
              </a:spcAft>
              <a:buSzPts val="3600"/>
              <a:buFont typeface="Montserrat"/>
              <a:buNone/>
              <a:defRPr b="1">
                <a:latin typeface="Montserrat"/>
                <a:ea typeface="Montserrat"/>
                <a:cs typeface="Montserrat"/>
                <a:sym typeface="Montserrat"/>
              </a:defRPr>
            </a:lvl6pPr>
            <a:lvl7pPr lvl="6" rtl="0">
              <a:spcBef>
                <a:spcPts val="0"/>
              </a:spcBef>
              <a:spcAft>
                <a:spcPts val="0"/>
              </a:spcAft>
              <a:buSzPts val="3600"/>
              <a:buFont typeface="Montserrat"/>
              <a:buNone/>
              <a:defRPr b="1">
                <a:latin typeface="Montserrat"/>
                <a:ea typeface="Montserrat"/>
                <a:cs typeface="Montserrat"/>
                <a:sym typeface="Montserrat"/>
              </a:defRPr>
            </a:lvl7pPr>
            <a:lvl8pPr lvl="7" rtl="0">
              <a:spcBef>
                <a:spcPts val="0"/>
              </a:spcBef>
              <a:spcAft>
                <a:spcPts val="0"/>
              </a:spcAft>
              <a:buSzPts val="3600"/>
              <a:buFont typeface="Montserrat"/>
              <a:buNone/>
              <a:defRPr b="1">
                <a:latin typeface="Montserrat"/>
                <a:ea typeface="Montserrat"/>
                <a:cs typeface="Montserrat"/>
                <a:sym typeface="Montserrat"/>
              </a:defRPr>
            </a:lvl8pPr>
            <a:lvl9pPr lvl="8" rtl="0">
              <a:spcBef>
                <a:spcPts val="0"/>
              </a:spcBef>
              <a:spcAft>
                <a:spcPts val="0"/>
              </a:spcAft>
              <a:buSzPts val="3600"/>
              <a:buFont typeface="Montserrat"/>
              <a:buNone/>
              <a:defRPr b="1">
                <a:latin typeface="Montserrat"/>
                <a:ea typeface="Montserrat"/>
                <a:cs typeface="Montserrat"/>
                <a:sym typeface="Montserrat"/>
              </a:defRPr>
            </a:lvl9pPr>
          </a:lstStyle>
          <a:p>
            <a:endParaRPr lang="es-CO" dirty="0"/>
          </a:p>
        </p:txBody>
      </p:sp>
      <p:pic>
        <p:nvPicPr>
          <p:cNvPr id="2" name="Imagen 1">
            <a:extLst>
              <a:ext uri="{FF2B5EF4-FFF2-40B4-BE49-F238E27FC236}">
                <a16:creationId xmlns:a16="http://schemas.microsoft.com/office/drawing/2014/main" id="{280E0B8A-B6B1-3B31-BE9D-195C33E32890}"/>
              </a:ext>
            </a:extLst>
          </p:cNvPr>
          <p:cNvPicPr>
            <a:picLocks noChangeAspect="1"/>
          </p:cNvPicPr>
          <p:nvPr userDrawn="1"/>
        </p:nvPicPr>
        <p:blipFill rotWithShape="1">
          <a:blip r:embed="rId2">
            <a:clrChange>
              <a:clrFrom>
                <a:srgbClr val="FFFFFF"/>
              </a:clrFrom>
              <a:clrTo>
                <a:srgbClr val="FFFFFF">
                  <a:alpha val="0"/>
                </a:srgbClr>
              </a:clrTo>
            </a:clrChange>
            <a:alphaModFix amt="20000"/>
          </a:blip>
          <a:srcRect r="18362"/>
          <a:stretch/>
        </p:blipFill>
        <p:spPr>
          <a:xfrm rot="16200000">
            <a:off x="1502759" y="-1502759"/>
            <a:ext cx="2571750" cy="5577268"/>
          </a:xfrm>
          <a:prstGeom prst="rect">
            <a:avLst/>
          </a:prstGeom>
        </p:spPr>
      </p:pic>
      <p:pic>
        <p:nvPicPr>
          <p:cNvPr id="3" name="Imagen 2">
            <a:extLst>
              <a:ext uri="{FF2B5EF4-FFF2-40B4-BE49-F238E27FC236}">
                <a16:creationId xmlns:a16="http://schemas.microsoft.com/office/drawing/2014/main" id="{013A7DA4-151F-4C06-9EB0-EB6DF93E9896}"/>
              </a:ext>
            </a:extLst>
          </p:cNvPr>
          <p:cNvPicPr>
            <a:picLocks noChangeAspect="1"/>
          </p:cNvPicPr>
          <p:nvPr userDrawn="1"/>
        </p:nvPicPr>
        <p:blipFill rotWithShape="1">
          <a:blip r:embed="rId3">
            <a:clrChange>
              <a:clrFrom>
                <a:srgbClr val="FFFFFF"/>
              </a:clrFrom>
              <a:clrTo>
                <a:srgbClr val="FFFFFF">
                  <a:alpha val="0"/>
                </a:srgbClr>
              </a:clrTo>
            </a:clrChange>
          </a:blip>
          <a:srcRect r="19066"/>
          <a:stretch/>
        </p:blipFill>
        <p:spPr>
          <a:xfrm>
            <a:off x="7736999" y="1032811"/>
            <a:ext cx="1407001" cy="3077878"/>
          </a:xfrm>
          <a:prstGeom prst="rect">
            <a:avLst/>
          </a:prstGeom>
        </p:spPr>
      </p:pic>
    </p:spTree>
    <p:extLst>
      <p:ext uri="{BB962C8B-B14F-4D97-AF65-F5344CB8AC3E}">
        <p14:creationId xmlns:p14="http://schemas.microsoft.com/office/powerpoint/2010/main" val="139104970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434343"/>
              </a:buClr>
              <a:buSzPts val="3600"/>
              <a:buFont typeface="Montserrat"/>
              <a:buNone/>
              <a:defRPr sz="3600" b="1">
                <a:solidFill>
                  <a:srgbClr val="434343"/>
                </a:solidFill>
                <a:latin typeface="Montserrat"/>
                <a:ea typeface="Montserrat"/>
                <a:cs typeface="Montserrat"/>
                <a:sym typeface="Montserrat"/>
              </a:defRPr>
            </a:lvl1pPr>
            <a:lvl2pPr lvl="1"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2pPr>
            <a:lvl3pPr lvl="2"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3pPr>
            <a:lvl4pPr lvl="3"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4pPr>
            <a:lvl5pPr lvl="4"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5pPr>
            <a:lvl6pPr lvl="5"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6pPr>
            <a:lvl7pPr lvl="6"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7pPr>
            <a:lvl8pPr lvl="7"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8pPr>
            <a:lvl9pPr lvl="8"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1068100" y="1702300"/>
            <a:ext cx="7047300" cy="25020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1pPr>
            <a:lvl2pPr marL="914400" lvl="1"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2pPr>
            <a:lvl3pPr marL="1371600" lvl="2"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3pPr>
            <a:lvl4pPr marL="1828800" lvl="3"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4pPr>
            <a:lvl5pPr marL="2286000" lvl="4"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5pPr>
            <a:lvl6pPr marL="2743200" lvl="5"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6pPr>
            <a:lvl7pPr marL="3200400" lvl="6"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7pPr>
            <a:lvl8pPr marL="3657600" lvl="7"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8pPr>
            <a:lvl9pPr marL="4114800" lvl="8"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9pPr>
          </a:lstStyle>
          <a:p>
            <a:endParaRPr/>
          </a:p>
        </p:txBody>
      </p:sp>
      <p:sp>
        <p:nvSpPr>
          <p:cNvPr id="8" name="Google Shape;8;p1"/>
          <p:cNvSpPr txBox="1">
            <a:spLocks noGrp="1"/>
          </p:cNvSpPr>
          <p:nvPr>
            <p:ph type="sldNum" idx="12"/>
          </p:nvPr>
        </p:nvSpPr>
        <p:spPr>
          <a:xfrm>
            <a:off x="8548658" y="4663217"/>
            <a:ext cx="548700" cy="393600"/>
          </a:xfrm>
          <a:prstGeom prst="rect">
            <a:avLst/>
          </a:prstGeom>
          <a:noFill/>
          <a:ln>
            <a:noFill/>
          </a:ln>
        </p:spPr>
        <p:txBody>
          <a:bodyPr spcFirstLastPara="1" wrap="square" lIns="91425" tIns="91425" rIns="91425" bIns="91425" anchor="ctr" anchorCtr="0">
            <a:noAutofit/>
          </a:bodyPr>
          <a:lstStyle>
            <a:lvl1pPr lvl="0" rtl="0">
              <a:buNone/>
              <a:defRPr sz="1200">
                <a:latin typeface="Arvo"/>
                <a:ea typeface="Arvo"/>
                <a:cs typeface="Arvo"/>
                <a:sym typeface="Arvo"/>
              </a:defRPr>
            </a:lvl1pPr>
            <a:lvl2pPr lvl="1" rtl="0">
              <a:buNone/>
              <a:defRPr sz="1200">
                <a:latin typeface="Arvo"/>
                <a:ea typeface="Arvo"/>
                <a:cs typeface="Arvo"/>
                <a:sym typeface="Arvo"/>
              </a:defRPr>
            </a:lvl2pPr>
            <a:lvl3pPr lvl="2" rtl="0">
              <a:buNone/>
              <a:defRPr sz="1200">
                <a:latin typeface="Arvo"/>
                <a:ea typeface="Arvo"/>
                <a:cs typeface="Arvo"/>
                <a:sym typeface="Arvo"/>
              </a:defRPr>
            </a:lvl3pPr>
            <a:lvl4pPr lvl="3" rtl="0">
              <a:buNone/>
              <a:defRPr sz="1200">
                <a:latin typeface="Arvo"/>
                <a:ea typeface="Arvo"/>
                <a:cs typeface="Arvo"/>
                <a:sym typeface="Arvo"/>
              </a:defRPr>
            </a:lvl4pPr>
            <a:lvl5pPr lvl="4" rtl="0">
              <a:buNone/>
              <a:defRPr sz="1200">
                <a:latin typeface="Arvo"/>
                <a:ea typeface="Arvo"/>
                <a:cs typeface="Arvo"/>
                <a:sym typeface="Arvo"/>
              </a:defRPr>
            </a:lvl5pPr>
            <a:lvl6pPr lvl="5" rtl="0">
              <a:buNone/>
              <a:defRPr sz="1200">
                <a:latin typeface="Arvo"/>
                <a:ea typeface="Arvo"/>
                <a:cs typeface="Arvo"/>
                <a:sym typeface="Arvo"/>
              </a:defRPr>
            </a:lvl6pPr>
            <a:lvl7pPr lvl="6" rtl="0">
              <a:buNone/>
              <a:defRPr sz="1200">
                <a:latin typeface="Arvo"/>
                <a:ea typeface="Arvo"/>
                <a:cs typeface="Arvo"/>
                <a:sym typeface="Arvo"/>
              </a:defRPr>
            </a:lvl7pPr>
            <a:lvl8pPr lvl="7" rtl="0">
              <a:buNone/>
              <a:defRPr sz="1200">
                <a:latin typeface="Arvo"/>
                <a:ea typeface="Arvo"/>
                <a:cs typeface="Arvo"/>
                <a:sym typeface="Arvo"/>
              </a:defRPr>
            </a:lvl8pPr>
            <a:lvl9pPr lvl="8" rtl="0">
              <a:buNone/>
              <a:defRPr sz="1200">
                <a:latin typeface="Arvo"/>
                <a:ea typeface="Arvo"/>
                <a:cs typeface="Arvo"/>
                <a:sym typeface="Arvo"/>
              </a:defRPr>
            </a:lvl9pPr>
          </a:lstStyle>
          <a:p>
            <a:pPr marL="0" lvl="0" indent="0" algn="l"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74" r:id="rId2"/>
    <p:sldLayoutId id="2147483666" r:id="rId3"/>
    <p:sldLayoutId id="2147483675"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6.emf"/></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emf"/></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5.emf"/><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5.emf"/><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emf"/><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4.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emf"/><Relationship Id="rId5" Type="http://schemas.openxmlformats.org/officeDocument/2006/relationships/image" Target="../media/image5.emf"/><Relationship Id="rId10" Type="http://schemas.openxmlformats.org/officeDocument/2006/relationships/image" Target="../media/image19.jpeg"/><Relationship Id="rId4" Type="http://schemas.openxmlformats.org/officeDocument/2006/relationships/image" Target="../media/image7.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81FAC"/>
        </a:solidFill>
        <a:effectLst/>
      </p:bgPr>
    </p:bg>
    <p:spTree>
      <p:nvGrpSpPr>
        <p:cNvPr id="1" name="Shape 195"/>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1" name="Google Shape;281;p36"/>
          <p:cNvSpPr/>
          <p:nvPr/>
        </p:nvSpPr>
        <p:spPr>
          <a:xfrm>
            <a:off x="-181850" y="2926900"/>
            <a:ext cx="2991900" cy="2991900"/>
          </a:xfrm>
          <a:prstGeom prst="ellipse">
            <a:avLst/>
          </a:pr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Título 9">
            <a:extLst>
              <a:ext uri="{FF2B5EF4-FFF2-40B4-BE49-F238E27FC236}">
                <a16:creationId xmlns:a16="http://schemas.microsoft.com/office/drawing/2014/main" id="{0A0D9F1F-417D-DD24-9082-18FE340B160D}"/>
              </a:ext>
            </a:extLst>
          </p:cNvPr>
          <p:cNvSpPr>
            <a:spLocks noGrp="1"/>
          </p:cNvSpPr>
          <p:nvPr>
            <p:ph type="title"/>
          </p:nvPr>
        </p:nvSpPr>
        <p:spPr>
          <a:xfrm>
            <a:off x="391257" y="4027321"/>
            <a:ext cx="2931885" cy="482400"/>
          </a:xfrm>
        </p:spPr>
        <p:txBody>
          <a:bodyPr/>
          <a:lstStyle/>
          <a:p>
            <a:r>
              <a:rPr lang="es-ES" sz="2800" dirty="0"/>
              <a:t>Gracias……</a:t>
            </a:r>
            <a:endParaRPr lang="es-CO" sz="2800" dirty="0"/>
          </a:p>
        </p:txBody>
      </p:sp>
      <p:pic>
        <p:nvPicPr>
          <p:cNvPr id="12" name="Imagen 11">
            <a:extLst>
              <a:ext uri="{FF2B5EF4-FFF2-40B4-BE49-F238E27FC236}">
                <a16:creationId xmlns:a16="http://schemas.microsoft.com/office/drawing/2014/main" id="{FF0EA27D-1EBA-02FC-A0B0-465DCF3E861E}"/>
              </a:ext>
            </a:extLst>
          </p:cNvPr>
          <p:cNvPicPr>
            <a:picLocks noChangeAspect="1"/>
          </p:cNvPicPr>
          <p:nvPr/>
        </p:nvPicPr>
        <p:blipFill>
          <a:blip r:embed="rId3">
            <a:biLevel thresh="25000"/>
          </a:blip>
          <a:stretch>
            <a:fillRect/>
          </a:stretch>
        </p:blipFill>
        <p:spPr>
          <a:xfrm>
            <a:off x="269575" y="274321"/>
            <a:ext cx="1261871" cy="466473"/>
          </a:xfrm>
          <a:prstGeom prst="rect">
            <a:avLst/>
          </a:prstGeom>
        </p:spPr>
      </p:pic>
      <p:pic>
        <p:nvPicPr>
          <p:cNvPr id="13" name="Imagen 12">
            <a:extLst>
              <a:ext uri="{FF2B5EF4-FFF2-40B4-BE49-F238E27FC236}">
                <a16:creationId xmlns:a16="http://schemas.microsoft.com/office/drawing/2014/main" id="{AF7CBAC0-C246-B2F0-5F2D-578DC74C66BE}"/>
              </a:ext>
            </a:extLst>
          </p:cNvPr>
          <p:cNvPicPr>
            <a:picLocks noChangeAspect="1"/>
          </p:cNvPicPr>
          <p:nvPr/>
        </p:nvPicPr>
        <p:blipFill>
          <a:blip r:embed="rId4">
            <a:biLevel thresh="25000"/>
          </a:blip>
          <a:stretch>
            <a:fillRect/>
          </a:stretch>
        </p:blipFill>
        <p:spPr>
          <a:xfrm>
            <a:off x="7607809" y="286455"/>
            <a:ext cx="1261870" cy="330856"/>
          </a:xfrm>
          <a:prstGeom prst="rect">
            <a:avLst/>
          </a:prstGeom>
        </p:spPr>
      </p:pic>
      <p:pic>
        <p:nvPicPr>
          <p:cNvPr id="14" name="Imagen 13">
            <a:extLst>
              <a:ext uri="{FF2B5EF4-FFF2-40B4-BE49-F238E27FC236}">
                <a16:creationId xmlns:a16="http://schemas.microsoft.com/office/drawing/2014/main" id="{4CE4361C-CD47-5D14-EA47-D300B7D4D61F}"/>
              </a:ext>
            </a:extLst>
          </p:cNvPr>
          <p:cNvPicPr>
            <a:picLocks noChangeAspect="1"/>
          </p:cNvPicPr>
          <p:nvPr/>
        </p:nvPicPr>
        <p:blipFill>
          <a:blip r:embed="rId5">
            <a:biLevel thresh="25000"/>
          </a:blip>
          <a:stretch>
            <a:fillRect/>
          </a:stretch>
        </p:blipFill>
        <p:spPr>
          <a:xfrm>
            <a:off x="7383156" y="4372353"/>
            <a:ext cx="1629294" cy="507739"/>
          </a:xfrm>
          <a:prstGeom prst="rect">
            <a:avLst/>
          </a:prstGeom>
        </p:spPr>
      </p:pic>
      <p:pic>
        <p:nvPicPr>
          <p:cNvPr id="4" name="Imagen 3" descr="Imagen que contiene persona, foto, interior, niño&#10;&#10;Descripción generada automáticamente">
            <a:extLst>
              <a:ext uri="{FF2B5EF4-FFF2-40B4-BE49-F238E27FC236}">
                <a16:creationId xmlns:a16="http://schemas.microsoft.com/office/drawing/2014/main" id="{5774B752-15CD-C5BB-8907-F990524B27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26582" y="156075"/>
            <a:ext cx="2984245" cy="2984245"/>
          </a:xfrm>
          <a:prstGeom prst="rect">
            <a:avLst/>
          </a:prstGeom>
        </p:spPr>
      </p:pic>
      <p:pic>
        <p:nvPicPr>
          <p:cNvPr id="7" name="Imagen 6" descr="Un grupo de jóvenes posando para fotografía&#10;&#10;Descripción generada automáticamente">
            <a:extLst>
              <a:ext uri="{FF2B5EF4-FFF2-40B4-BE49-F238E27FC236}">
                <a16:creationId xmlns:a16="http://schemas.microsoft.com/office/drawing/2014/main" id="{91E6CACD-E7E2-A693-D112-49031D96CD6D}"/>
              </a:ext>
            </a:extLst>
          </p:cNvPr>
          <p:cNvPicPr>
            <a:picLocks noChangeAspect="1"/>
          </p:cNvPicPr>
          <p:nvPr/>
        </p:nvPicPr>
        <p:blipFill>
          <a:blip r:embed="rId7"/>
          <a:stretch>
            <a:fillRect/>
          </a:stretch>
        </p:blipFill>
        <p:spPr>
          <a:xfrm>
            <a:off x="4118278" y="3140320"/>
            <a:ext cx="2493713" cy="187028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5" name="Imagen 4">
            <a:extLst>
              <a:ext uri="{FF2B5EF4-FFF2-40B4-BE49-F238E27FC236}">
                <a16:creationId xmlns:a16="http://schemas.microsoft.com/office/drawing/2014/main" id="{D08A0B7A-EF78-D111-DD02-4CBA85F2F65D}"/>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6" name="Imagen 5">
            <a:extLst>
              <a:ext uri="{FF2B5EF4-FFF2-40B4-BE49-F238E27FC236}">
                <a16:creationId xmlns:a16="http://schemas.microsoft.com/office/drawing/2014/main" id="{311FB790-2716-4847-42A8-CDBDA347227C}"/>
              </a:ext>
            </a:extLst>
          </p:cNvPr>
          <p:cNvPicPr>
            <a:picLocks noChangeAspect="1"/>
          </p:cNvPicPr>
          <p:nvPr/>
        </p:nvPicPr>
        <p:blipFill>
          <a:blip r:embed="rId4"/>
          <a:stretch>
            <a:fillRect/>
          </a:stretch>
        </p:blipFill>
        <p:spPr>
          <a:xfrm>
            <a:off x="7607809" y="286455"/>
            <a:ext cx="1261870" cy="330856"/>
          </a:xfrm>
          <a:prstGeom prst="rect">
            <a:avLst/>
          </a:prstGeom>
        </p:spPr>
      </p:pic>
      <p:sp>
        <p:nvSpPr>
          <p:cNvPr id="8" name="Google Shape;270;p35">
            <a:extLst>
              <a:ext uri="{FF2B5EF4-FFF2-40B4-BE49-F238E27FC236}">
                <a16:creationId xmlns:a16="http://schemas.microsoft.com/office/drawing/2014/main" id="{6512F984-3663-0B48-3588-598E4243C33B}"/>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br>
              <a:rPr lang="es-ES" sz="3600" b="1" dirty="0">
                <a:solidFill>
                  <a:schemeClr val="tx1"/>
                </a:solidFill>
                <a:latin typeface="Montserrat" pitchFamily="2" charset="0"/>
                <a:ea typeface="Calibri" panose="020F0502020204030204" pitchFamily="34" charset="0"/>
                <a:cs typeface="Calibri" panose="020F0502020204030204" pitchFamily="34" charset="0"/>
              </a:rPr>
            </a:br>
            <a:endParaRPr sz="3600" b="1" dirty="0">
              <a:solidFill>
                <a:schemeClr val="dk1"/>
              </a:solidFill>
              <a:latin typeface="Montserrat"/>
              <a:ea typeface="Montserrat"/>
              <a:cs typeface="Montserrat"/>
              <a:sym typeface="Montserrat"/>
            </a:endParaRPr>
          </a:p>
        </p:txBody>
      </p:sp>
      <p:pic>
        <p:nvPicPr>
          <p:cNvPr id="7" name="Imagen 6">
            <a:extLst>
              <a:ext uri="{FF2B5EF4-FFF2-40B4-BE49-F238E27FC236}">
                <a16:creationId xmlns:a16="http://schemas.microsoft.com/office/drawing/2014/main" id="{899320A1-2C72-579E-1AB8-06B37DA1AE2B}"/>
              </a:ext>
            </a:extLst>
          </p:cNvPr>
          <p:cNvPicPr>
            <a:picLocks noChangeAspect="1"/>
          </p:cNvPicPr>
          <p:nvPr/>
        </p:nvPicPr>
        <p:blipFill>
          <a:blip r:embed="rId5"/>
          <a:stretch>
            <a:fillRect/>
          </a:stretch>
        </p:blipFill>
        <p:spPr>
          <a:xfrm>
            <a:off x="7383156" y="4372353"/>
            <a:ext cx="1629294" cy="507739"/>
          </a:xfrm>
          <a:prstGeom prst="rect">
            <a:avLst/>
          </a:prstGeom>
        </p:spPr>
      </p:pic>
      <p:pic>
        <p:nvPicPr>
          <p:cNvPr id="4" name="Imagen 3">
            <a:extLst>
              <a:ext uri="{FF2B5EF4-FFF2-40B4-BE49-F238E27FC236}">
                <a16:creationId xmlns:a16="http://schemas.microsoft.com/office/drawing/2014/main" id="{19411434-AC06-D30E-242B-2C0942483933}"/>
              </a:ext>
            </a:extLst>
          </p:cNvPr>
          <p:cNvPicPr>
            <a:picLocks noChangeAspect="1"/>
          </p:cNvPicPr>
          <p:nvPr/>
        </p:nvPicPr>
        <p:blipFill>
          <a:blip r:embed="rId6"/>
          <a:stretch>
            <a:fillRect/>
          </a:stretch>
        </p:blipFill>
        <p:spPr>
          <a:xfrm>
            <a:off x="7640850" y="4372353"/>
            <a:ext cx="1371600" cy="666750"/>
          </a:xfrm>
          <a:prstGeom prst="rect">
            <a:avLst/>
          </a:prstGeom>
        </p:spPr>
      </p:pic>
      <p:sp>
        <p:nvSpPr>
          <p:cNvPr id="13" name="Google Shape;270;p35">
            <a:extLst>
              <a:ext uri="{FF2B5EF4-FFF2-40B4-BE49-F238E27FC236}">
                <a16:creationId xmlns:a16="http://schemas.microsoft.com/office/drawing/2014/main" id="{482B77EA-5A75-881B-6D57-F0814DFF9304}"/>
              </a:ext>
            </a:extLst>
          </p:cNvPr>
          <p:cNvSpPr txBox="1">
            <a:spLocks/>
          </p:cNvSpPr>
          <p:nvPr/>
        </p:nvSpPr>
        <p:spPr>
          <a:xfrm>
            <a:off x="1849367" y="571965"/>
            <a:ext cx="5846281" cy="8215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3600"/>
              <a:buFont typeface="Montserrat"/>
              <a:buNone/>
              <a:defRPr sz="3600" b="0" i="0" u="none" strike="noStrike" cap="none">
                <a:solidFill>
                  <a:srgbClr val="434343"/>
                </a:solidFill>
                <a:latin typeface="Montserrat"/>
                <a:ea typeface="Montserrat"/>
                <a:cs typeface="Montserrat"/>
                <a:sym typeface="Montserrat"/>
              </a:defRPr>
            </a:lvl1pPr>
            <a:lvl2pPr marR="0" lvl="1"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2pPr>
            <a:lvl3pPr marR="0" lvl="2"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3pPr>
            <a:lvl4pPr marR="0" lvl="3"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4pPr>
            <a:lvl5pPr marR="0" lvl="4"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5pPr>
            <a:lvl6pPr marR="0" lvl="5"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6pPr>
            <a:lvl7pPr marR="0" lvl="6"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7pPr>
            <a:lvl8pPr marR="0" lvl="7"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8pPr>
            <a:lvl9pPr marR="0" lvl="8"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9pPr>
          </a:lstStyle>
          <a:p>
            <a:pPr algn="ctr"/>
            <a:r>
              <a:rPr lang="es-MX" sz="2400" b="1" dirty="0">
                <a:solidFill>
                  <a:schemeClr val="tx1"/>
                </a:solidFill>
                <a:latin typeface="Montserrat" pitchFamily="2" charset="0"/>
                <a:cs typeface="Calibri" panose="020F0502020204030204" pitchFamily="34" charset="0"/>
              </a:rPr>
              <a:t>Rosita: Robot Artista y  Ayudante pedagógico</a:t>
            </a:r>
          </a:p>
        </p:txBody>
      </p:sp>
      <p:sp>
        <p:nvSpPr>
          <p:cNvPr id="3" name="Google Shape;270;p35">
            <a:extLst>
              <a:ext uri="{FF2B5EF4-FFF2-40B4-BE49-F238E27FC236}">
                <a16:creationId xmlns:a16="http://schemas.microsoft.com/office/drawing/2014/main" id="{29ED15D9-6D13-80A7-FABF-E1983A95E7F7}"/>
              </a:ext>
            </a:extLst>
          </p:cNvPr>
          <p:cNvSpPr txBox="1">
            <a:spLocks/>
          </p:cNvSpPr>
          <p:nvPr/>
        </p:nvSpPr>
        <p:spPr>
          <a:xfrm>
            <a:off x="267111" y="1726196"/>
            <a:ext cx="3406744" cy="28942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3600"/>
              <a:buFont typeface="Montserrat"/>
              <a:buNone/>
              <a:defRPr sz="3600" b="0" i="0" u="none" strike="noStrike" cap="none">
                <a:solidFill>
                  <a:srgbClr val="434343"/>
                </a:solidFill>
                <a:latin typeface="Montserrat"/>
                <a:ea typeface="Montserrat"/>
                <a:cs typeface="Montserrat"/>
                <a:sym typeface="Montserrat"/>
              </a:defRPr>
            </a:lvl1pPr>
            <a:lvl2pPr marR="0" lvl="1"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2pPr>
            <a:lvl3pPr marR="0" lvl="2"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3pPr>
            <a:lvl4pPr marR="0" lvl="3"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4pPr>
            <a:lvl5pPr marR="0" lvl="4"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5pPr>
            <a:lvl6pPr marR="0" lvl="5"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6pPr>
            <a:lvl7pPr marR="0" lvl="6"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7pPr>
            <a:lvl8pPr marR="0" lvl="7"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8pPr>
            <a:lvl9pPr marR="0" lvl="8"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9pPr>
          </a:lstStyle>
          <a:p>
            <a:pPr algn="ctr"/>
            <a:r>
              <a:rPr lang="es-MX" sz="2400" b="1" dirty="0">
                <a:solidFill>
                  <a:schemeClr val="tx1"/>
                </a:solidFill>
                <a:cs typeface="Calibri"/>
              </a:rPr>
              <a:t>IE CIUDADELA DEL SUR</a:t>
            </a:r>
            <a:endParaRPr lang="es-MX" sz="2000" b="1" dirty="0">
              <a:solidFill>
                <a:schemeClr val="tx1"/>
              </a:solidFill>
              <a:latin typeface="Montserrat" pitchFamily="2" charset="0"/>
              <a:cs typeface="Calibri" panose="020F0502020204030204" pitchFamily="34" charset="0"/>
            </a:endParaRPr>
          </a:p>
          <a:p>
            <a:pPr algn="ctr"/>
            <a:r>
              <a:rPr lang="es-MX" sz="2000" b="1" dirty="0">
                <a:solidFill>
                  <a:schemeClr val="tx1"/>
                </a:solidFill>
                <a:latin typeface="Montserrat" pitchFamily="2" charset="0"/>
                <a:cs typeface="Calibri"/>
              </a:rPr>
              <a:t>Armenia, Quindío</a:t>
            </a:r>
            <a:endParaRPr lang="es-MX" sz="2000" b="1" dirty="0">
              <a:solidFill>
                <a:schemeClr val="tx1"/>
              </a:solidFill>
              <a:latin typeface="Montserrat" pitchFamily="2" charset="0"/>
              <a:cs typeface="Calibri" panose="020F0502020204030204" pitchFamily="34" charset="0"/>
            </a:endParaRPr>
          </a:p>
        </p:txBody>
      </p:sp>
      <p:sp>
        <p:nvSpPr>
          <p:cNvPr id="9" name="CuadroTexto 2">
            <a:extLst>
              <a:ext uri="{FF2B5EF4-FFF2-40B4-BE49-F238E27FC236}">
                <a16:creationId xmlns:a16="http://schemas.microsoft.com/office/drawing/2014/main" id="{29FDC506-DC62-979B-C95A-7D70B5813C43}"/>
              </a:ext>
            </a:extLst>
          </p:cNvPr>
          <p:cNvSpPr txBox="1"/>
          <p:nvPr/>
        </p:nvSpPr>
        <p:spPr>
          <a:xfrm>
            <a:off x="3744693" y="1582360"/>
            <a:ext cx="5124986" cy="2677656"/>
          </a:xfrm>
          <a:prstGeom prst="rect">
            <a:avLst/>
          </a:prstGeom>
          <a:noFill/>
          <a:ln>
            <a:solidFill>
              <a:schemeClr val="accent1"/>
            </a:solidFill>
          </a:ln>
        </p:spPr>
        <p:txBody>
          <a:bodyPr wrap="square" rtlCol="0">
            <a:spAutoFit/>
          </a:bodyPr>
          <a:lstStyle/>
          <a:p>
            <a:pPr algn="just"/>
            <a:r>
              <a:rPr lang="es-MX" dirty="0">
                <a:solidFill>
                  <a:schemeClr val="tx1"/>
                </a:solidFill>
                <a:latin typeface="Montserrat Light" panose="00000400000000000000" pitchFamily="2" charset="0"/>
              </a:rPr>
              <a:t>Imágenes (foto de equipo-IE)</a:t>
            </a: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p:txBody>
      </p:sp>
      <p:pic>
        <p:nvPicPr>
          <p:cNvPr id="11" name="Imagen 10">
            <a:extLst>
              <a:ext uri="{FF2B5EF4-FFF2-40B4-BE49-F238E27FC236}">
                <a16:creationId xmlns:a16="http://schemas.microsoft.com/office/drawing/2014/main" id="{EA9FBE70-F75F-4545-142F-7E9865090C6E}"/>
              </a:ext>
            </a:extLst>
          </p:cNvPr>
          <p:cNvPicPr>
            <a:picLocks noChangeAspect="1"/>
          </p:cNvPicPr>
          <p:nvPr/>
        </p:nvPicPr>
        <p:blipFill>
          <a:blip r:embed="rId7"/>
          <a:stretch>
            <a:fillRect/>
          </a:stretch>
        </p:blipFill>
        <p:spPr>
          <a:xfrm>
            <a:off x="3805041" y="1654916"/>
            <a:ext cx="5004289" cy="2532544"/>
          </a:xfrm>
          <a:prstGeom prst="rect">
            <a:avLst/>
          </a:prstGeom>
        </p:spPr>
      </p:pic>
    </p:spTree>
    <p:extLst>
      <p:ext uri="{BB962C8B-B14F-4D97-AF65-F5344CB8AC3E}">
        <p14:creationId xmlns:p14="http://schemas.microsoft.com/office/powerpoint/2010/main" val="315471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5" name="Imagen 4">
            <a:extLst>
              <a:ext uri="{FF2B5EF4-FFF2-40B4-BE49-F238E27FC236}">
                <a16:creationId xmlns:a16="http://schemas.microsoft.com/office/drawing/2014/main" id="{D08A0B7A-EF78-D111-DD02-4CBA85F2F65D}"/>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6" name="Imagen 5">
            <a:extLst>
              <a:ext uri="{FF2B5EF4-FFF2-40B4-BE49-F238E27FC236}">
                <a16:creationId xmlns:a16="http://schemas.microsoft.com/office/drawing/2014/main" id="{311FB790-2716-4847-42A8-CDBDA347227C}"/>
              </a:ext>
            </a:extLst>
          </p:cNvPr>
          <p:cNvPicPr>
            <a:picLocks noChangeAspect="1"/>
          </p:cNvPicPr>
          <p:nvPr/>
        </p:nvPicPr>
        <p:blipFill>
          <a:blip r:embed="rId4"/>
          <a:stretch>
            <a:fillRect/>
          </a:stretch>
        </p:blipFill>
        <p:spPr>
          <a:xfrm>
            <a:off x="7607809" y="286455"/>
            <a:ext cx="1261870" cy="330856"/>
          </a:xfrm>
          <a:prstGeom prst="rect">
            <a:avLst/>
          </a:prstGeom>
        </p:spPr>
      </p:pic>
      <p:sp>
        <p:nvSpPr>
          <p:cNvPr id="8" name="Google Shape;270;p35">
            <a:extLst>
              <a:ext uri="{FF2B5EF4-FFF2-40B4-BE49-F238E27FC236}">
                <a16:creationId xmlns:a16="http://schemas.microsoft.com/office/drawing/2014/main" id="{6512F984-3663-0B48-3588-598E4243C33B}"/>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br>
              <a:rPr lang="es-ES" sz="3600" b="1" dirty="0">
                <a:solidFill>
                  <a:schemeClr val="tx1"/>
                </a:solidFill>
                <a:latin typeface="Montserrat" pitchFamily="2" charset="0"/>
                <a:ea typeface="Calibri" panose="020F0502020204030204" pitchFamily="34" charset="0"/>
                <a:cs typeface="Calibri" panose="020F0502020204030204" pitchFamily="34" charset="0"/>
              </a:rPr>
            </a:br>
            <a:endParaRPr sz="3600" b="1" dirty="0">
              <a:solidFill>
                <a:schemeClr val="dk1"/>
              </a:solidFill>
              <a:latin typeface="Montserrat"/>
              <a:ea typeface="Montserrat"/>
              <a:cs typeface="Montserrat"/>
              <a:sym typeface="Montserrat"/>
            </a:endParaRPr>
          </a:p>
        </p:txBody>
      </p:sp>
      <p:pic>
        <p:nvPicPr>
          <p:cNvPr id="7" name="Imagen 6">
            <a:extLst>
              <a:ext uri="{FF2B5EF4-FFF2-40B4-BE49-F238E27FC236}">
                <a16:creationId xmlns:a16="http://schemas.microsoft.com/office/drawing/2014/main" id="{899320A1-2C72-579E-1AB8-06B37DA1AE2B}"/>
              </a:ext>
            </a:extLst>
          </p:cNvPr>
          <p:cNvPicPr>
            <a:picLocks noChangeAspect="1"/>
          </p:cNvPicPr>
          <p:nvPr/>
        </p:nvPicPr>
        <p:blipFill>
          <a:blip r:embed="rId5"/>
          <a:stretch>
            <a:fillRect/>
          </a:stretch>
        </p:blipFill>
        <p:spPr>
          <a:xfrm>
            <a:off x="7383156" y="4372353"/>
            <a:ext cx="1629294" cy="507739"/>
          </a:xfrm>
          <a:prstGeom prst="rect">
            <a:avLst/>
          </a:prstGeom>
        </p:spPr>
      </p:pic>
      <p:pic>
        <p:nvPicPr>
          <p:cNvPr id="9" name="Imagen 8">
            <a:extLst>
              <a:ext uri="{FF2B5EF4-FFF2-40B4-BE49-F238E27FC236}">
                <a16:creationId xmlns:a16="http://schemas.microsoft.com/office/drawing/2014/main" id="{46809D3A-A827-18ED-7E7D-4053A1800541}"/>
              </a:ext>
            </a:extLst>
          </p:cNvPr>
          <p:cNvPicPr>
            <a:picLocks noChangeAspect="1"/>
          </p:cNvPicPr>
          <p:nvPr/>
        </p:nvPicPr>
        <p:blipFill>
          <a:blip r:embed="rId6"/>
          <a:stretch>
            <a:fillRect/>
          </a:stretch>
        </p:blipFill>
        <p:spPr>
          <a:xfrm>
            <a:off x="7687339" y="4476750"/>
            <a:ext cx="1371600" cy="666750"/>
          </a:xfrm>
          <a:prstGeom prst="rect">
            <a:avLst/>
          </a:prstGeom>
        </p:spPr>
      </p:pic>
      <p:sp>
        <p:nvSpPr>
          <p:cNvPr id="2" name="Google Shape;270;p35">
            <a:extLst>
              <a:ext uri="{FF2B5EF4-FFF2-40B4-BE49-F238E27FC236}">
                <a16:creationId xmlns:a16="http://schemas.microsoft.com/office/drawing/2014/main" id="{C50D2EE7-4189-DF3A-19BD-67C35BFF8A2B}"/>
              </a:ext>
            </a:extLst>
          </p:cNvPr>
          <p:cNvSpPr txBox="1">
            <a:spLocks/>
          </p:cNvSpPr>
          <p:nvPr/>
        </p:nvSpPr>
        <p:spPr>
          <a:xfrm>
            <a:off x="1849367" y="571965"/>
            <a:ext cx="5846281" cy="8215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3600"/>
              <a:buFont typeface="Montserrat"/>
              <a:buNone/>
              <a:defRPr sz="3600" b="0" i="0" u="none" strike="noStrike" cap="none">
                <a:solidFill>
                  <a:srgbClr val="434343"/>
                </a:solidFill>
                <a:latin typeface="Montserrat"/>
                <a:ea typeface="Montserrat"/>
                <a:cs typeface="Montserrat"/>
                <a:sym typeface="Montserrat"/>
              </a:defRPr>
            </a:lvl1pPr>
            <a:lvl2pPr marR="0" lvl="1"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2pPr>
            <a:lvl3pPr marR="0" lvl="2"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3pPr>
            <a:lvl4pPr marR="0" lvl="3"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4pPr>
            <a:lvl5pPr marR="0" lvl="4"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5pPr>
            <a:lvl6pPr marR="0" lvl="5"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6pPr>
            <a:lvl7pPr marR="0" lvl="6"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7pPr>
            <a:lvl8pPr marR="0" lvl="7"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8pPr>
            <a:lvl9pPr marR="0" lvl="8"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9pPr>
          </a:lstStyle>
          <a:p>
            <a:pPr algn="ctr"/>
            <a:r>
              <a:rPr lang="es-MX" sz="2400" b="1" dirty="0">
                <a:solidFill>
                  <a:schemeClr val="tx1"/>
                </a:solidFill>
                <a:latin typeface="Montserrat" pitchFamily="2" charset="0"/>
                <a:cs typeface="Calibri" panose="020F0502020204030204" pitchFamily="34" charset="0"/>
              </a:rPr>
              <a:t>Contexto y problema</a:t>
            </a:r>
          </a:p>
          <a:p>
            <a:pPr algn="ctr"/>
            <a:endParaRPr lang="es-MX" sz="2400" b="1" dirty="0">
              <a:solidFill>
                <a:schemeClr val="tx1"/>
              </a:solidFill>
              <a:latin typeface="Montserrat" pitchFamily="2" charset="0"/>
              <a:cs typeface="Calibri" panose="020F0502020204030204" pitchFamily="34" charset="0"/>
            </a:endParaRPr>
          </a:p>
        </p:txBody>
      </p:sp>
      <p:sp>
        <p:nvSpPr>
          <p:cNvPr id="10" name="CuadroTexto 2">
            <a:extLst>
              <a:ext uri="{FF2B5EF4-FFF2-40B4-BE49-F238E27FC236}">
                <a16:creationId xmlns:a16="http://schemas.microsoft.com/office/drawing/2014/main" id="{39F0FBFD-2730-DBE8-55F2-D60BD5982CC5}"/>
              </a:ext>
            </a:extLst>
          </p:cNvPr>
          <p:cNvSpPr txBox="1"/>
          <p:nvPr/>
        </p:nvSpPr>
        <p:spPr>
          <a:xfrm>
            <a:off x="369274" y="1614579"/>
            <a:ext cx="5191554" cy="1384995"/>
          </a:xfrm>
          <a:prstGeom prst="rect">
            <a:avLst/>
          </a:prstGeom>
          <a:noFill/>
        </p:spPr>
        <p:txBody>
          <a:bodyPr wrap="square" rtlCol="0">
            <a:spAutoFit/>
          </a:bodyPr>
          <a:lstStyle/>
          <a:p>
            <a:pPr algn="just"/>
            <a:r>
              <a:rPr lang="es-MX" dirty="0">
                <a:solidFill>
                  <a:schemeClr val="tx1"/>
                </a:solidFill>
                <a:latin typeface="Montserrat Light" panose="00000400000000000000" pitchFamily="2" charset="0"/>
              </a:rPr>
              <a:t>Describir contexto y  problema:</a:t>
            </a:r>
            <a:r>
              <a:rPr lang="en-US" sz="1400" dirty="0"/>
              <a:t> </a:t>
            </a:r>
          </a:p>
          <a:p>
            <a:pPr algn="just"/>
            <a:r>
              <a:rPr lang="en-US" sz="1400" dirty="0"/>
              <a:t>A </a:t>
            </a:r>
            <a:r>
              <a:rPr lang="en-US" sz="1400" dirty="0" err="1"/>
              <a:t>los</a:t>
            </a:r>
            <a:r>
              <a:rPr lang="en-US" sz="1400" dirty="0"/>
              <a:t> </a:t>
            </a:r>
            <a:r>
              <a:rPr lang="en-US" sz="1400" dirty="0" err="1"/>
              <a:t>estudiantes</a:t>
            </a:r>
            <a:r>
              <a:rPr lang="en-US" sz="1400" dirty="0"/>
              <a:t> del </a:t>
            </a:r>
            <a:r>
              <a:rPr lang="en-US" sz="1400" dirty="0" err="1"/>
              <a:t>semillero</a:t>
            </a:r>
            <a:r>
              <a:rPr lang="en-US" sz="1400" dirty="0"/>
              <a:t> de </a:t>
            </a:r>
            <a:r>
              <a:rPr lang="en-US" sz="1400" dirty="0" err="1"/>
              <a:t>robótica</a:t>
            </a:r>
            <a:r>
              <a:rPr lang="en-US" sz="1400" dirty="0"/>
              <a:t> se les </a:t>
            </a:r>
            <a:r>
              <a:rPr lang="en-US" sz="1400" dirty="0" err="1"/>
              <a:t>planteó</a:t>
            </a:r>
            <a:r>
              <a:rPr lang="en-US" sz="1400" dirty="0"/>
              <a:t> </a:t>
            </a:r>
            <a:r>
              <a:rPr lang="en-US" sz="1400" b="0" i="0" dirty="0">
                <a:solidFill>
                  <a:srgbClr val="4D5156"/>
                </a:solidFill>
                <a:effectLst/>
                <a:latin typeface="Google Sans"/>
              </a:rPr>
              <a:t>¿</a:t>
            </a:r>
            <a:r>
              <a:rPr lang="en-US" sz="1400" dirty="0" err="1"/>
              <a:t>Cómo</a:t>
            </a:r>
            <a:r>
              <a:rPr lang="en-US" sz="1400" dirty="0"/>
              <a:t> </a:t>
            </a:r>
            <a:r>
              <a:rPr lang="en-US" sz="1400" dirty="0" err="1"/>
              <a:t>podrían</a:t>
            </a:r>
            <a:r>
              <a:rPr lang="en-US" sz="1400" dirty="0"/>
              <a:t> usar lo que </a:t>
            </a:r>
            <a:r>
              <a:rPr lang="en-US" sz="1400" dirty="0" err="1"/>
              <a:t>han</a:t>
            </a:r>
            <a:r>
              <a:rPr lang="en-US" sz="1400" dirty="0"/>
              <a:t> </a:t>
            </a:r>
            <a:r>
              <a:rPr lang="en-US" sz="1400" dirty="0" err="1"/>
              <a:t>aprendido</a:t>
            </a:r>
            <a:r>
              <a:rPr lang="en-US" sz="1400" dirty="0"/>
              <a:t> </a:t>
            </a:r>
            <a:r>
              <a:rPr lang="en-US" sz="1400" dirty="0" err="1"/>
              <a:t>en</a:t>
            </a:r>
            <a:r>
              <a:rPr lang="en-US" sz="1400" dirty="0"/>
              <a:t> </a:t>
            </a:r>
            <a:r>
              <a:rPr lang="en-US" sz="1400" dirty="0" err="1"/>
              <a:t>robótica</a:t>
            </a:r>
            <a:r>
              <a:rPr lang="en-US" sz="1400" dirty="0"/>
              <a:t> para </a:t>
            </a:r>
            <a:r>
              <a:rPr lang="en-US" sz="1400" dirty="0" err="1"/>
              <a:t>ayudar</a:t>
            </a:r>
            <a:r>
              <a:rPr lang="en-US" sz="1400" dirty="0"/>
              <a:t> a </a:t>
            </a:r>
            <a:r>
              <a:rPr lang="en-US" sz="1400" dirty="0" err="1"/>
              <a:t>solucionar</a:t>
            </a:r>
            <a:r>
              <a:rPr lang="en-US" sz="1400" dirty="0"/>
              <a:t> </a:t>
            </a:r>
            <a:r>
              <a:rPr lang="en-US" sz="1400" dirty="0" err="1"/>
              <a:t>una</a:t>
            </a:r>
            <a:r>
              <a:rPr lang="en-US" sz="1400" dirty="0"/>
              <a:t> </a:t>
            </a:r>
            <a:r>
              <a:rPr lang="en-US" sz="1400" dirty="0" err="1"/>
              <a:t>problemática</a:t>
            </a:r>
            <a:r>
              <a:rPr lang="en-US" sz="1400" dirty="0"/>
              <a:t> de </a:t>
            </a:r>
            <a:r>
              <a:rPr lang="en-US" sz="1400" dirty="0" err="1"/>
              <a:t>su</a:t>
            </a:r>
            <a:r>
              <a:rPr lang="en-US" sz="1400" dirty="0"/>
              <a:t> </a:t>
            </a:r>
            <a:r>
              <a:rPr lang="en-US" sz="1400" dirty="0" err="1"/>
              <a:t>entorno</a:t>
            </a:r>
            <a:r>
              <a:rPr lang="en-US" sz="1400" dirty="0"/>
              <a:t>? </a:t>
            </a:r>
            <a:r>
              <a:rPr lang="en-US" sz="1400" dirty="0" err="1"/>
              <a:t>Teniendo</a:t>
            </a:r>
            <a:r>
              <a:rPr lang="en-US" sz="1400" dirty="0"/>
              <a:t> </a:t>
            </a:r>
            <a:r>
              <a:rPr lang="en-US" sz="1400" dirty="0" err="1"/>
              <a:t>como</a:t>
            </a:r>
            <a:r>
              <a:rPr lang="en-US" sz="1400" dirty="0"/>
              <a:t> </a:t>
            </a:r>
            <a:r>
              <a:rPr lang="en-US" sz="1400" dirty="0" err="1"/>
              <a:t>prioriad</a:t>
            </a:r>
            <a:r>
              <a:rPr lang="en-US" sz="1400" dirty="0"/>
              <a:t> </a:t>
            </a:r>
            <a:r>
              <a:rPr lang="en-US" sz="1400" dirty="0" err="1"/>
              <a:t>el</a:t>
            </a:r>
            <a:r>
              <a:rPr lang="en-US" sz="1400" dirty="0"/>
              <a:t> 4 </a:t>
            </a:r>
            <a:r>
              <a:rPr lang="en-US" sz="1400" dirty="0" err="1"/>
              <a:t>objetivo</a:t>
            </a:r>
            <a:r>
              <a:rPr lang="en-US" sz="1400" dirty="0"/>
              <a:t> de Desarrollo </a:t>
            </a:r>
            <a:r>
              <a:rPr lang="en-US" sz="1400" dirty="0" err="1"/>
              <a:t>sostenible</a:t>
            </a:r>
            <a:r>
              <a:rPr lang="en-US" sz="1400" dirty="0"/>
              <a:t> de la ONU</a:t>
            </a:r>
          </a:p>
          <a:p>
            <a:pPr algn="just"/>
            <a:endParaRPr lang="es-MX" dirty="0">
              <a:solidFill>
                <a:schemeClr val="tx1"/>
              </a:solidFill>
              <a:latin typeface="Montserrat Light" panose="00000400000000000000" pitchFamily="2" charset="0"/>
            </a:endParaRPr>
          </a:p>
        </p:txBody>
      </p:sp>
      <p:sp>
        <p:nvSpPr>
          <p:cNvPr id="12" name="CuadroTexto 2">
            <a:extLst>
              <a:ext uri="{FF2B5EF4-FFF2-40B4-BE49-F238E27FC236}">
                <a16:creationId xmlns:a16="http://schemas.microsoft.com/office/drawing/2014/main" id="{E648AE24-291C-FF3D-3A71-3329D0E90577}"/>
              </a:ext>
            </a:extLst>
          </p:cNvPr>
          <p:cNvSpPr txBox="1"/>
          <p:nvPr/>
        </p:nvSpPr>
        <p:spPr>
          <a:xfrm>
            <a:off x="369274" y="3437920"/>
            <a:ext cx="5191554" cy="1384995"/>
          </a:xfrm>
          <a:prstGeom prst="rect">
            <a:avLst/>
          </a:prstGeom>
          <a:noFill/>
          <a:ln>
            <a:solidFill>
              <a:schemeClr val="accent1"/>
            </a:solidFill>
          </a:ln>
        </p:spPr>
        <p:txBody>
          <a:bodyPr wrap="square" rtlCol="0">
            <a:spAutoFit/>
          </a:bodyPr>
          <a:lstStyle/>
          <a:p>
            <a:pPr algn="just"/>
            <a:r>
              <a:rPr lang="es-MX" dirty="0">
                <a:solidFill>
                  <a:schemeClr val="tx1"/>
                </a:solidFill>
                <a:latin typeface="Montserrat Light" panose="00000400000000000000" pitchFamily="2" charset="0"/>
              </a:rPr>
              <a:t>Imágenes:</a:t>
            </a: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p:txBody>
      </p:sp>
      <p:sp>
        <p:nvSpPr>
          <p:cNvPr id="13" name="CuadroTexto 2">
            <a:extLst>
              <a:ext uri="{FF2B5EF4-FFF2-40B4-BE49-F238E27FC236}">
                <a16:creationId xmlns:a16="http://schemas.microsoft.com/office/drawing/2014/main" id="{49836505-FA9F-3928-3367-40DE65CC065D}"/>
              </a:ext>
            </a:extLst>
          </p:cNvPr>
          <p:cNvSpPr txBox="1"/>
          <p:nvPr/>
        </p:nvSpPr>
        <p:spPr>
          <a:xfrm>
            <a:off x="5638258" y="1771531"/>
            <a:ext cx="3420681" cy="1600438"/>
          </a:xfrm>
          <a:prstGeom prst="rect">
            <a:avLst/>
          </a:prstGeom>
          <a:noFill/>
          <a:ln>
            <a:solidFill>
              <a:schemeClr val="accent1"/>
            </a:solidFill>
          </a:ln>
        </p:spPr>
        <p:txBody>
          <a:bodyPr wrap="square" rtlCol="0">
            <a:spAutoFit/>
          </a:bodyPr>
          <a:lstStyle/>
          <a:p>
            <a:pPr algn="just"/>
            <a:r>
              <a:rPr lang="es-MX" dirty="0">
                <a:solidFill>
                  <a:schemeClr val="tx1"/>
                </a:solidFill>
                <a:latin typeface="Montserrat Light" panose="00000400000000000000" pitchFamily="2" charset="0"/>
              </a:rPr>
              <a:t>Imágenes:</a:t>
            </a: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p:txBody>
      </p:sp>
      <p:pic>
        <p:nvPicPr>
          <p:cNvPr id="4" name="Imagen 3" descr="Un grupo de personas en un salón&#10;&#10;Descripción generada automáticamente con confianza media">
            <a:extLst>
              <a:ext uri="{FF2B5EF4-FFF2-40B4-BE49-F238E27FC236}">
                <a16:creationId xmlns:a16="http://schemas.microsoft.com/office/drawing/2014/main" id="{4AD0F846-2B53-C2B3-A6A3-5BA16F5F44E0}"/>
              </a:ext>
            </a:extLst>
          </p:cNvPr>
          <p:cNvPicPr>
            <a:picLocks noChangeAspect="1"/>
          </p:cNvPicPr>
          <p:nvPr/>
        </p:nvPicPr>
        <p:blipFill>
          <a:blip r:embed="rId7"/>
          <a:stretch>
            <a:fillRect/>
          </a:stretch>
        </p:blipFill>
        <p:spPr>
          <a:xfrm>
            <a:off x="369274" y="3432465"/>
            <a:ext cx="5191554" cy="1384996"/>
          </a:xfrm>
          <a:prstGeom prst="rect">
            <a:avLst/>
          </a:prstGeom>
        </p:spPr>
      </p:pic>
      <p:pic>
        <p:nvPicPr>
          <p:cNvPr id="14" name="Imagen 13" descr="Personas sentadas en una mesa&#10;&#10;Descripción generada automáticamente">
            <a:extLst>
              <a:ext uri="{FF2B5EF4-FFF2-40B4-BE49-F238E27FC236}">
                <a16:creationId xmlns:a16="http://schemas.microsoft.com/office/drawing/2014/main" id="{AE568844-D4C7-FD85-70C1-62419D6FB187}"/>
              </a:ext>
            </a:extLst>
          </p:cNvPr>
          <p:cNvPicPr>
            <a:picLocks noChangeAspect="1"/>
          </p:cNvPicPr>
          <p:nvPr/>
        </p:nvPicPr>
        <p:blipFill>
          <a:blip r:embed="rId8"/>
          <a:stretch>
            <a:fillRect/>
          </a:stretch>
        </p:blipFill>
        <p:spPr>
          <a:xfrm>
            <a:off x="5988341" y="1800265"/>
            <a:ext cx="2658832" cy="1494865"/>
          </a:xfrm>
          <a:prstGeom prst="rect">
            <a:avLst/>
          </a:prstGeom>
        </p:spPr>
      </p:pic>
    </p:spTree>
    <p:extLst>
      <p:ext uri="{BB962C8B-B14F-4D97-AF65-F5344CB8AC3E}">
        <p14:creationId xmlns:p14="http://schemas.microsoft.com/office/powerpoint/2010/main" val="3323452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5" name="Imagen 4">
            <a:extLst>
              <a:ext uri="{FF2B5EF4-FFF2-40B4-BE49-F238E27FC236}">
                <a16:creationId xmlns:a16="http://schemas.microsoft.com/office/drawing/2014/main" id="{D08A0B7A-EF78-D111-DD02-4CBA85F2F65D}"/>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6" name="Imagen 5">
            <a:extLst>
              <a:ext uri="{FF2B5EF4-FFF2-40B4-BE49-F238E27FC236}">
                <a16:creationId xmlns:a16="http://schemas.microsoft.com/office/drawing/2014/main" id="{311FB790-2716-4847-42A8-CDBDA347227C}"/>
              </a:ext>
            </a:extLst>
          </p:cNvPr>
          <p:cNvPicPr>
            <a:picLocks noChangeAspect="1"/>
          </p:cNvPicPr>
          <p:nvPr/>
        </p:nvPicPr>
        <p:blipFill>
          <a:blip r:embed="rId4"/>
          <a:stretch>
            <a:fillRect/>
          </a:stretch>
        </p:blipFill>
        <p:spPr>
          <a:xfrm>
            <a:off x="7607809" y="286455"/>
            <a:ext cx="1261870" cy="330856"/>
          </a:xfrm>
          <a:prstGeom prst="rect">
            <a:avLst/>
          </a:prstGeom>
        </p:spPr>
      </p:pic>
      <p:sp>
        <p:nvSpPr>
          <p:cNvPr id="8" name="Google Shape;270;p35">
            <a:extLst>
              <a:ext uri="{FF2B5EF4-FFF2-40B4-BE49-F238E27FC236}">
                <a16:creationId xmlns:a16="http://schemas.microsoft.com/office/drawing/2014/main" id="{6512F984-3663-0B48-3588-598E4243C33B}"/>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r>
              <a:rPr lang="es-ES" b="1" dirty="0">
                <a:solidFill>
                  <a:schemeClr val="tx1"/>
                </a:solidFill>
                <a:latin typeface="Montserrat" pitchFamily="2" charset="0"/>
                <a:cs typeface="Calibri" panose="020F0502020204030204" pitchFamily="34" charset="0"/>
                <a:sym typeface="Montserrat"/>
              </a:rPr>
              <a:t>Recursos tecnológicos</a:t>
            </a:r>
            <a:endParaRPr sz="3600" b="1" dirty="0">
              <a:solidFill>
                <a:schemeClr val="dk1"/>
              </a:solidFill>
              <a:latin typeface="Montserrat"/>
              <a:ea typeface="Montserrat"/>
              <a:cs typeface="Montserrat"/>
              <a:sym typeface="Montserrat"/>
            </a:endParaRPr>
          </a:p>
        </p:txBody>
      </p:sp>
      <p:pic>
        <p:nvPicPr>
          <p:cNvPr id="7" name="Imagen 6">
            <a:extLst>
              <a:ext uri="{FF2B5EF4-FFF2-40B4-BE49-F238E27FC236}">
                <a16:creationId xmlns:a16="http://schemas.microsoft.com/office/drawing/2014/main" id="{899320A1-2C72-579E-1AB8-06B37DA1AE2B}"/>
              </a:ext>
            </a:extLst>
          </p:cNvPr>
          <p:cNvPicPr>
            <a:picLocks noChangeAspect="1"/>
          </p:cNvPicPr>
          <p:nvPr/>
        </p:nvPicPr>
        <p:blipFill>
          <a:blip r:embed="rId5"/>
          <a:stretch>
            <a:fillRect/>
          </a:stretch>
        </p:blipFill>
        <p:spPr>
          <a:xfrm>
            <a:off x="7383156" y="4372353"/>
            <a:ext cx="1629294" cy="507739"/>
          </a:xfrm>
          <a:prstGeom prst="rect">
            <a:avLst/>
          </a:prstGeom>
        </p:spPr>
      </p:pic>
      <p:sp>
        <p:nvSpPr>
          <p:cNvPr id="2" name="CuadroTexto 2">
            <a:extLst>
              <a:ext uri="{FF2B5EF4-FFF2-40B4-BE49-F238E27FC236}">
                <a16:creationId xmlns:a16="http://schemas.microsoft.com/office/drawing/2014/main" id="{607C006F-716F-D5B0-F036-6441A25AF472}"/>
              </a:ext>
            </a:extLst>
          </p:cNvPr>
          <p:cNvSpPr txBox="1"/>
          <p:nvPr/>
        </p:nvSpPr>
        <p:spPr>
          <a:xfrm>
            <a:off x="458921" y="1600343"/>
            <a:ext cx="5191554" cy="1169551"/>
          </a:xfrm>
          <a:prstGeom prst="rect">
            <a:avLst/>
          </a:prstGeom>
          <a:noFill/>
        </p:spPr>
        <p:txBody>
          <a:bodyPr wrap="square" rtlCol="0">
            <a:spAutoFit/>
          </a:bodyPr>
          <a:lstStyle/>
          <a:p>
            <a:pPr algn="just"/>
            <a:r>
              <a:rPr lang="es-MX" dirty="0">
                <a:solidFill>
                  <a:schemeClr val="tx1"/>
                </a:solidFill>
                <a:latin typeface="Montserrat Light" panose="00000400000000000000" pitchFamily="2" charset="0"/>
              </a:rPr>
              <a:t>Describir los recursos o elementos utilizados para el desarrollo del proyecto o propuesta:</a:t>
            </a:r>
          </a:p>
          <a:p>
            <a:pPr algn="just"/>
            <a:r>
              <a:rPr lang="es-MX" dirty="0">
                <a:solidFill>
                  <a:schemeClr val="tx1"/>
                </a:solidFill>
                <a:latin typeface="Montserrat Light" panose="00000400000000000000" pitchFamily="2" charset="0"/>
              </a:rPr>
              <a:t>Los recursos usados son los recursos del kit </a:t>
            </a:r>
            <a:r>
              <a:rPr lang="es-MX" dirty="0" err="1">
                <a:solidFill>
                  <a:schemeClr val="tx1"/>
                </a:solidFill>
                <a:latin typeface="Montserrat Light" panose="00000400000000000000" pitchFamily="2" charset="0"/>
              </a:rPr>
              <a:t>maker</a:t>
            </a:r>
            <a:r>
              <a:rPr lang="es-MX" dirty="0">
                <a:solidFill>
                  <a:schemeClr val="tx1"/>
                </a:solidFill>
                <a:latin typeface="Montserrat Light" panose="00000400000000000000" pitchFamily="2" charset="0"/>
              </a:rPr>
              <a:t>   y del laboratorio de innovación e inicialmente usamos elementos de reciclaje.</a:t>
            </a:r>
          </a:p>
        </p:txBody>
      </p:sp>
      <p:sp>
        <p:nvSpPr>
          <p:cNvPr id="3" name="CuadroTexto 2">
            <a:extLst>
              <a:ext uri="{FF2B5EF4-FFF2-40B4-BE49-F238E27FC236}">
                <a16:creationId xmlns:a16="http://schemas.microsoft.com/office/drawing/2014/main" id="{DE77FF64-F5A3-B0D4-35DE-EBF51DA67E0A}"/>
              </a:ext>
            </a:extLst>
          </p:cNvPr>
          <p:cNvSpPr txBox="1"/>
          <p:nvPr/>
        </p:nvSpPr>
        <p:spPr>
          <a:xfrm>
            <a:off x="5776168" y="1661899"/>
            <a:ext cx="3213975" cy="3077766"/>
          </a:xfrm>
          <a:prstGeom prst="rect">
            <a:avLst/>
          </a:prstGeom>
          <a:noFill/>
        </p:spPr>
        <p:txBody>
          <a:bodyPr wrap="square" rtlCol="0">
            <a:spAutoFit/>
          </a:bodyPr>
          <a:lstStyle/>
          <a:p>
            <a:pPr algn="just"/>
            <a:r>
              <a:rPr lang="es-MX" dirty="0">
                <a:solidFill>
                  <a:schemeClr val="tx1"/>
                </a:solidFill>
                <a:latin typeface="Montserrat Light" panose="00000400000000000000" pitchFamily="2" charset="0"/>
              </a:rPr>
              <a:t>Listado de recursos:</a:t>
            </a:r>
          </a:p>
          <a:p>
            <a:pPr marL="285750" indent="-285750" algn="just">
              <a:buFont typeface="Arial" panose="020B0604020202020204" pitchFamily="34" charset="0"/>
              <a:buChar char="•"/>
            </a:pPr>
            <a:r>
              <a:rPr lang="es-MX" sz="1000" dirty="0">
                <a:solidFill>
                  <a:schemeClr val="tx1"/>
                </a:solidFill>
                <a:latin typeface="Montserrat Light" panose="00000400000000000000" pitchFamily="2" charset="0"/>
              </a:rPr>
              <a:t>Placa Arduino1</a:t>
            </a:r>
          </a:p>
          <a:p>
            <a:pPr marL="285750" indent="-285750" algn="just">
              <a:buFont typeface="Arial" panose="020B0604020202020204" pitchFamily="34" charset="0"/>
              <a:buChar char="•"/>
            </a:pPr>
            <a:r>
              <a:rPr lang="es-MX" sz="1000" dirty="0">
                <a:solidFill>
                  <a:schemeClr val="tx1"/>
                </a:solidFill>
                <a:latin typeface="Montserrat Light" panose="00000400000000000000" pitchFamily="2" charset="0"/>
              </a:rPr>
              <a:t>Motorreductor</a:t>
            </a:r>
          </a:p>
          <a:p>
            <a:pPr marL="285750" indent="-285750" algn="just">
              <a:buFont typeface="Arial" panose="020B0604020202020204" pitchFamily="34" charset="0"/>
              <a:buChar char="•"/>
            </a:pPr>
            <a:r>
              <a:rPr lang="es-MX" sz="1000" dirty="0">
                <a:solidFill>
                  <a:schemeClr val="tx1"/>
                </a:solidFill>
                <a:latin typeface="Montserrat Light" panose="00000400000000000000" pitchFamily="2" charset="0"/>
              </a:rPr>
              <a:t>Porta baterías</a:t>
            </a:r>
          </a:p>
          <a:p>
            <a:pPr marL="285750" indent="-285750" algn="just">
              <a:buFont typeface="Arial" panose="020B0604020202020204" pitchFamily="34" charset="0"/>
              <a:buChar char="•"/>
            </a:pPr>
            <a:r>
              <a:rPr lang="es-MX" sz="1000" dirty="0">
                <a:solidFill>
                  <a:schemeClr val="tx1"/>
                </a:solidFill>
                <a:latin typeface="Montserrat Light" panose="00000400000000000000" pitchFamily="2" charset="0"/>
              </a:rPr>
              <a:t>Jumpers</a:t>
            </a:r>
          </a:p>
          <a:p>
            <a:pPr marL="285750" indent="-285750" algn="just">
              <a:buFont typeface="Arial" panose="020B0604020202020204" pitchFamily="34" charset="0"/>
              <a:buChar char="•"/>
            </a:pPr>
            <a:r>
              <a:rPr lang="es-MX" sz="1000" dirty="0">
                <a:solidFill>
                  <a:schemeClr val="tx1"/>
                </a:solidFill>
                <a:latin typeface="Montserrat Light" panose="00000400000000000000" pitchFamily="2" charset="0"/>
              </a:rPr>
              <a:t>Juego de destornilladores</a:t>
            </a:r>
          </a:p>
          <a:p>
            <a:pPr marL="285750" indent="-285750" algn="just">
              <a:buFont typeface="Arial" panose="020B0604020202020204" pitchFamily="34" charset="0"/>
              <a:buChar char="•"/>
            </a:pPr>
            <a:r>
              <a:rPr lang="es-MX" sz="1000" dirty="0">
                <a:solidFill>
                  <a:schemeClr val="tx1"/>
                </a:solidFill>
                <a:latin typeface="Montserrat Light" panose="00000400000000000000" pitchFamily="2" charset="0"/>
              </a:rPr>
              <a:t>Juego de soldadura electrónica</a:t>
            </a:r>
          </a:p>
          <a:p>
            <a:pPr marL="285750" indent="-285750" algn="just">
              <a:buFont typeface="Arial" panose="020B0604020202020204" pitchFamily="34" charset="0"/>
              <a:buChar char="•"/>
            </a:pPr>
            <a:r>
              <a:rPr lang="es-MX" sz="1000" dirty="0">
                <a:solidFill>
                  <a:schemeClr val="tx1"/>
                </a:solidFill>
                <a:latin typeface="Montserrat Light" panose="00000400000000000000" pitchFamily="2" charset="0"/>
              </a:rPr>
              <a:t>Pelacables</a:t>
            </a:r>
          </a:p>
          <a:p>
            <a:pPr marL="285750" indent="-285750" algn="just">
              <a:buFont typeface="Arial" panose="020B0604020202020204" pitchFamily="34" charset="0"/>
              <a:buChar char="•"/>
            </a:pPr>
            <a:r>
              <a:rPr lang="es-MX" sz="1000" dirty="0">
                <a:solidFill>
                  <a:schemeClr val="tx1"/>
                </a:solidFill>
                <a:latin typeface="Montserrat Light" panose="00000400000000000000" pitchFamily="2" charset="0"/>
              </a:rPr>
              <a:t>Pinzas</a:t>
            </a:r>
          </a:p>
          <a:p>
            <a:pPr marL="285750" indent="-285750" algn="just">
              <a:buFont typeface="Arial" panose="020B0604020202020204" pitchFamily="34" charset="0"/>
              <a:buChar char="•"/>
            </a:pPr>
            <a:r>
              <a:rPr lang="es-MX" sz="1000" dirty="0" err="1">
                <a:solidFill>
                  <a:schemeClr val="tx1"/>
                </a:solidFill>
                <a:latin typeface="Montserrat Light" panose="00000400000000000000" pitchFamily="2" charset="0"/>
              </a:rPr>
              <a:t>Bateria</a:t>
            </a:r>
            <a:endParaRPr lang="es-MX" sz="1000" dirty="0">
              <a:solidFill>
                <a:schemeClr val="tx1"/>
              </a:solidFill>
              <a:latin typeface="Montserrat Light" panose="00000400000000000000" pitchFamily="2" charset="0"/>
            </a:endParaRPr>
          </a:p>
          <a:p>
            <a:pPr marL="285750" indent="-285750" algn="just">
              <a:buFont typeface="Arial" panose="020B0604020202020204" pitchFamily="34" charset="0"/>
              <a:buChar char="•"/>
            </a:pPr>
            <a:r>
              <a:rPr lang="es-MX" sz="1000" dirty="0">
                <a:solidFill>
                  <a:schemeClr val="tx1"/>
                </a:solidFill>
                <a:latin typeface="Montserrat Light" panose="00000400000000000000" pitchFamily="2" charset="0"/>
              </a:rPr>
              <a:t>Switches</a:t>
            </a:r>
          </a:p>
          <a:p>
            <a:pPr marL="285750" indent="-285750" algn="just">
              <a:buFont typeface="Arial" panose="020B0604020202020204" pitchFamily="34" charset="0"/>
              <a:buChar char="•"/>
            </a:pPr>
            <a:r>
              <a:rPr lang="es-MX" sz="1000" dirty="0">
                <a:solidFill>
                  <a:schemeClr val="tx1"/>
                </a:solidFill>
                <a:latin typeface="Montserrat Light" panose="00000400000000000000" pitchFamily="2" charset="0"/>
              </a:rPr>
              <a:t>Kit Smart car chasis </a:t>
            </a:r>
            <a:r>
              <a:rPr lang="es-MX" sz="1000" dirty="0" err="1">
                <a:solidFill>
                  <a:schemeClr val="tx1"/>
                </a:solidFill>
                <a:latin typeface="Montserrat Light" panose="00000400000000000000" pitchFamily="2" charset="0"/>
              </a:rPr>
              <a:t>acrilico</a:t>
            </a:r>
            <a:r>
              <a:rPr lang="es-MX" sz="1000" dirty="0">
                <a:solidFill>
                  <a:schemeClr val="tx1"/>
                </a:solidFill>
                <a:latin typeface="Montserrat Light" panose="00000400000000000000" pitchFamily="2" charset="0"/>
              </a:rPr>
              <a:t> robótica</a:t>
            </a:r>
          </a:p>
          <a:p>
            <a:pPr marL="285750" indent="-285750" algn="just">
              <a:buFont typeface="Arial" panose="020B0604020202020204" pitchFamily="34" charset="0"/>
              <a:buChar char="•"/>
            </a:pPr>
            <a:r>
              <a:rPr lang="es-MX" sz="1000" dirty="0" err="1">
                <a:solidFill>
                  <a:schemeClr val="tx1"/>
                </a:solidFill>
                <a:latin typeface="Montserrat Light" panose="00000400000000000000" pitchFamily="2" charset="0"/>
              </a:rPr>
              <a:t>Acrilico</a:t>
            </a:r>
            <a:endParaRPr lang="es-MX" sz="1000" dirty="0">
              <a:solidFill>
                <a:schemeClr val="tx1"/>
              </a:solidFill>
              <a:latin typeface="Montserrat Light" panose="00000400000000000000" pitchFamily="2" charset="0"/>
            </a:endParaRPr>
          </a:p>
          <a:p>
            <a:pPr marL="285750" indent="-285750" algn="just">
              <a:buFont typeface="Arial" panose="020B0604020202020204" pitchFamily="34" charset="0"/>
              <a:buChar char="•"/>
            </a:pPr>
            <a:r>
              <a:rPr lang="es-MX" sz="1000" dirty="0" err="1">
                <a:solidFill>
                  <a:schemeClr val="tx1"/>
                </a:solidFill>
                <a:latin typeface="Montserrat Light" panose="00000400000000000000" pitchFamily="2" charset="0"/>
              </a:rPr>
              <a:t>Microbits</a:t>
            </a:r>
            <a:endParaRPr lang="es-MX" sz="1000" dirty="0">
              <a:solidFill>
                <a:schemeClr val="tx1"/>
              </a:solidFill>
              <a:latin typeface="Montserrat Light" panose="00000400000000000000" pitchFamily="2" charset="0"/>
            </a:endParaRPr>
          </a:p>
          <a:p>
            <a:pPr marL="285750" indent="-285750" algn="just">
              <a:buFont typeface="Arial" panose="020B0604020202020204" pitchFamily="34" charset="0"/>
              <a:buChar char="•"/>
            </a:pPr>
            <a:r>
              <a:rPr lang="es-MX" sz="1000" dirty="0">
                <a:solidFill>
                  <a:schemeClr val="tx1"/>
                </a:solidFill>
                <a:latin typeface="Montserrat Light" panose="00000400000000000000" pitchFamily="2" charset="0"/>
              </a:rPr>
              <a:t>Cargador para baterías</a:t>
            </a:r>
          </a:p>
          <a:p>
            <a:pPr marL="285750" indent="-285750" algn="just">
              <a:buFont typeface="Arial" panose="020B0604020202020204" pitchFamily="34" charset="0"/>
              <a:buChar char="•"/>
            </a:pPr>
            <a:r>
              <a:rPr lang="es-MX" sz="1000" dirty="0">
                <a:solidFill>
                  <a:schemeClr val="tx1"/>
                </a:solidFill>
                <a:latin typeface="Montserrat Light" panose="00000400000000000000" pitchFamily="2" charset="0"/>
              </a:rPr>
              <a:t>Puente H</a:t>
            </a:r>
          </a:p>
          <a:p>
            <a:pPr marL="285750" indent="-285750" algn="just">
              <a:buFont typeface="Arial" panose="020B0604020202020204" pitchFamily="34" charset="0"/>
              <a:buChar char="•"/>
            </a:pPr>
            <a:r>
              <a:rPr lang="es-MX" sz="1000" dirty="0" err="1">
                <a:solidFill>
                  <a:schemeClr val="tx1"/>
                </a:solidFill>
                <a:latin typeface="Montserrat Light" panose="00000400000000000000" pitchFamily="2" charset="0"/>
              </a:rPr>
              <a:t>Carton</a:t>
            </a:r>
            <a:endParaRPr lang="es-MX" sz="1000" dirty="0">
              <a:solidFill>
                <a:schemeClr val="tx1"/>
              </a:solidFill>
              <a:latin typeface="Montserrat Light" panose="00000400000000000000" pitchFamily="2" charset="0"/>
            </a:endParaRPr>
          </a:p>
          <a:p>
            <a:pPr marL="285750" indent="-285750" algn="just">
              <a:buFont typeface="Arial" panose="020B0604020202020204" pitchFamily="34" charset="0"/>
              <a:buChar char="•"/>
            </a:pPr>
            <a:r>
              <a:rPr lang="es-MX" sz="1000" dirty="0">
                <a:solidFill>
                  <a:schemeClr val="tx1"/>
                </a:solidFill>
                <a:latin typeface="Montserrat Light" panose="00000400000000000000" pitchFamily="2" charset="0"/>
              </a:rPr>
              <a:t>Pinturas</a:t>
            </a:r>
          </a:p>
          <a:p>
            <a:pPr marL="285750" indent="-285750" algn="just">
              <a:buFont typeface="Arial" panose="020B0604020202020204" pitchFamily="34" charset="0"/>
              <a:buChar char="•"/>
            </a:pPr>
            <a:r>
              <a:rPr lang="es-MX" sz="1000" dirty="0">
                <a:solidFill>
                  <a:schemeClr val="tx1"/>
                </a:solidFill>
                <a:latin typeface="Montserrat Light" panose="00000400000000000000" pitchFamily="2" charset="0"/>
              </a:rPr>
              <a:t>Expansor </a:t>
            </a:r>
            <a:r>
              <a:rPr lang="es-MX" sz="1000" dirty="0" err="1">
                <a:solidFill>
                  <a:schemeClr val="tx1"/>
                </a:solidFill>
                <a:latin typeface="Montserrat Light" panose="00000400000000000000" pitchFamily="2" charset="0"/>
              </a:rPr>
              <a:t>Microbit</a:t>
            </a:r>
            <a:endParaRPr lang="es-MX" sz="1000" dirty="0">
              <a:solidFill>
                <a:schemeClr val="tx1"/>
              </a:solidFill>
              <a:latin typeface="Montserrat Light" panose="00000400000000000000" pitchFamily="2" charset="0"/>
            </a:endParaRPr>
          </a:p>
        </p:txBody>
      </p:sp>
      <p:sp>
        <p:nvSpPr>
          <p:cNvPr id="9" name="CuadroTexto 2">
            <a:extLst>
              <a:ext uri="{FF2B5EF4-FFF2-40B4-BE49-F238E27FC236}">
                <a16:creationId xmlns:a16="http://schemas.microsoft.com/office/drawing/2014/main" id="{E3656F06-8AB0-2794-5820-E9B12D399624}"/>
              </a:ext>
            </a:extLst>
          </p:cNvPr>
          <p:cNvSpPr txBox="1"/>
          <p:nvPr/>
        </p:nvSpPr>
        <p:spPr>
          <a:xfrm>
            <a:off x="554123" y="2938995"/>
            <a:ext cx="3213975" cy="1600438"/>
          </a:xfrm>
          <a:prstGeom prst="rect">
            <a:avLst/>
          </a:prstGeom>
          <a:noFill/>
          <a:ln>
            <a:solidFill>
              <a:schemeClr val="accent1"/>
            </a:solidFill>
          </a:ln>
        </p:spPr>
        <p:txBody>
          <a:bodyPr wrap="square" rtlCol="0">
            <a:spAutoFit/>
          </a:bodyPr>
          <a:lstStyle/>
          <a:p>
            <a:pPr algn="just"/>
            <a:r>
              <a:rPr lang="es-MX" dirty="0">
                <a:solidFill>
                  <a:schemeClr val="tx1"/>
                </a:solidFill>
                <a:latin typeface="Montserrat Light" panose="00000400000000000000" pitchFamily="2" charset="0"/>
              </a:rPr>
              <a:t>Imágenes:</a:t>
            </a: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p:txBody>
      </p:sp>
      <p:pic>
        <p:nvPicPr>
          <p:cNvPr id="10" name="Imagen 9">
            <a:extLst>
              <a:ext uri="{FF2B5EF4-FFF2-40B4-BE49-F238E27FC236}">
                <a16:creationId xmlns:a16="http://schemas.microsoft.com/office/drawing/2014/main" id="{B7B1D3C9-E14F-31EB-E259-1D047DF11E6E}"/>
              </a:ext>
            </a:extLst>
          </p:cNvPr>
          <p:cNvPicPr>
            <a:picLocks noChangeAspect="1"/>
          </p:cNvPicPr>
          <p:nvPr/>
        </p:nvPicPr>
        <p:blipFill>
          <a:blip r:embed="rId6"/>
          <a:stretch>
            <a:fillRect/>
          </a:stretch>
        </p:blipFill>
        <p:spPr>
          <a:xfrm>
            <a:off x="1744790" y="3880004"/>
            <a:ext cx="2367389" cy="1149238"/>
          </a:xfrm>
          <a:prstGeom prst="rect">
            <a:avLst/>
          </a:prstGeom>
        </p:spPr>
      </p:pic>
      <p:pic>
        <p:nvPicPr>
          <p:cNvPr id="12" name="Imagen 11" descr="Imagen que contiene tabla, pastel, pequeño, juguete&#10;&#10;Descripción generada automáticamente">
            <a:extLst>
              <a:ext uri="{FF2B5EF4-FFF2-40B4-BE49-F238E27FC236}">
                <a16:creationId xmlns:a16="http://schemas.microsoft.com/office/drawing/2014/main" id="{150E24A3-DF61-7463-2880-0C050A1B1397}"/>
              </a:ext>
            </a:extLst>
          </p:cNvPr>
          <p:cNvPicPr>
            <a:picLocks noChangeAspect="1"/>
          </p:cNvPicPr>
          <p:nvPr/>
        </p:nvPicPr>
        <p:blipFill>
          <a:blip r:embed="rId7"/>
          <a:stretch>
            <a:fillRect/>
          </a:stretch>
        </p:blipFill>
        <p:spPr>
          <a:xfrm>
            <a:off x="2209337" y="2850755"/>
            <a:ext cx="1730802" cy="973576"/>
          </a:xfrm>
          <a:prstGeom prst="rect">
            <a:avLst/>
          </a:prstGeom>
        </p:spPr>
      </p:pic>
      <p:pic>
        <p:nvPicPr>
          <p:cNvPr id="21" name="Imagen 20" descr="Una mujer en frente de una computadora&#10;&#10;Descripción generada automáticamente con confianza media">
            <a:extLst>
              <a:ext uri="{FF2B5EF4-FFF2-40B4-BE49-F238E27FC236}">
                <a16:creationId xmlns:a16="http://schemas.microsoft.com/office/drawing/2014/main" id="{8C68715C-A9AE-0C85-2180-7E46875772B7}"/>
              </a:ext>
            </a:extLst>
          </p:cNvPr>
          <p:cNvPicPr>
            <a:picLocks noChangeAspect="1"/>
          </p:cNvPicPr>
          <p:nvPr/>
        </p:nvPicPr>
        <p:blipFill>
          <a:blip r:embed="rId8"/>
          <a:stretch>
            <a:fillRect/>
          </a:stretch>
        </p:blipFill>
        <p:spPr>
          <a:xfrm>
            <a:off x="4251248" y="2964670"/>
            <a:ext cx="1373000" cy="1830667"/>
          </a:xfrm>
          <a:prstGeom prst="rect">
            <a:avLst/>
          </a:prstGeom>
        </p:spPr>
      </p:pic>
      <p:pic>
        <p:nvPicPr>
          <p:cNvPr id="23" name="Imagen 22" descr="Mujer parada enfrente de una computadora&#10;&#10;Descripción generada automáticamente con confianza media">
            <a:extLst>
              <a:ext uri="{FF2B5EF4-FFF2-40B4-BE49-F238E27FC236}">
                <a16:creationId xmlns:a16="http://schemas.microsoft.com/office/drawing/2014/main" id="{B6553419-F0A6-3E24-62BE-31B543C0BB73}"/>
              </a:ext>
            </a:extLst>
          </p:cNvPr>
          <p:cNvPicPr>
            <a:picLocks noChangeAspect="1"/>
          </p:cNvPicPr>
          <p:nvPr/>
        </p:nvPicPr>
        <p:blipFill>
          <a:blip r:embed="rId9"/>
          <a:stretch>
            <a:fillRect/>
          </a:stretch>
        </p:blipFill>
        <p:spPr>
          <a:xfrm>
            <a:off x="310476" y="3200782"/>
            <a:ext cx="1279939" cy="1706586"/>
          </a:xfrm>
          <a:prstGeom prst="rect">
            <a:avLst/>
          </a:prstGeom>
        </p:spPr>
      </p:pic>
    </p:spTree>
    <p:extLst>
      <p:ext uri="{BB962C8B-B14F-4D97-AF65-F5344CB8AC3E}">
        <p14:creationId xmlns:p14="http://schemas.microsoft.com/office/powerpoint/2010/main" val="3893015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id="{34414BB5-3228-05E3-651C-73185CFAD372}"/>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pPr algn="ctr"/>
            <a:r>
              <a:rPr lang="es-ES" b="1" dirty="0">
                <a:solidFill>
                  <a:schemeClr val="tx1"/>
                </a:solidFill>
                <a:latin typeface="Montserrat" pitchFamily="2" charset="0"/>
                <a:cs typeface="Calibri" panose="020F0502020204030204" pitchFamily="34" charset="0"/>
                <a:sym typeface="Montserrat"/>
              </a:rPr>
              <a:t>Metodología </a:t>
            </a:r>
            <a:endParaRPr sz="3600" b="1" dirty="0">
              <a:solidFill>
                <a:schemeClr val="dk1"/>
              </a:solidFill>
              <a:latin typeface="Montserrat"/>
              <a:ea typeface="Montserrat"/>
              <a:cs typeface="Montserrat"/>
              <a:sym typeface="Montserrat"/>
            </a:endParaRPr>
          </a:p>
        </p:txBody>
      </p:sp>
      <p:sp>
        <p:nvSpPr>
          <p:cNvPr id="4" name="CuadroTexto 2">
            <a:extLst>
              <a:ext uri="{FF2B5EF4-FFF2-40B4-BE49-F238E27FC236}">
                <a16:creationId xmlns:a16="http://schemas.microsoft.com/office/drawing/2014/main" id="{5D4828D5-BDCE-8802-1C24-DF9F80A057AF}"/>
              </a:ext>
            </a:extLst>
          </p:cNvPr>
          <p:cNvSpPr txBox="1"/>
          <p:nvPr/>
        </p:nvSpPr>
        <p:spPr>
          <a:xfrm>
            <a:off x="1595173" y="1663808"/>
            <a:ext cx="6011429" cy="3108543"/>
          </a:xfrm>
          <a:prstGeom prst="rect">
            <a:avLst/>
          </a:prstGeom>
          <a:noFill/>
        </p:spPr>
        <p:txBody>
          <a:bodyPr wrap="square" rtlCol="0">
            <a:spAutoFit/>
          </a:bodyPr>
          <a:lstStyle/>
          <a:p>
            <a:pPr algn="just"/>
            <a:r>
              <a:rPr lang="es-MX" dirty="0">
                <a:solidFill>
                  <a:schemeClr val="tx1"/>
                </a:solidFill>
                <a:latin typeface="Montserrat Light" panose="00000400000000000000" pitchFamily="2" charset="0"/>
              </a:rPr>
              <a:t>Describir metodología empleada para su proyecto o propuesta:</a:t>
            </a:r>
          </a:p>
          <a:p>
            <a:pPr algn="just"/>
            <a:endParaRPr lang="es-MX" dirty="0">
              <a:solidFill>
                <a:schemeClr val="tx1"/>
              </a:solidFill>
              <a:latin typeface="Montserrat Light" panose="00000400000000000000" pitchFamily="2" charset="0"/>
            </a:endParaRPr>
          </a:p>
          <a:p>
            <a:pPr algn="just"/>
            <a:r>
              <a:rPr lang="es-MX" dirty="0">
                <a:solidFill>
                  <a:schemeClr val="tx1"/>
                </a:solidFill>
                <a:latin typeface="Montserrat Light" panose="00000400000000000000" pitchFamily="2" charset="0"/>
              </a:rPr>
              <a:t>Los grupos Trabajaron en su idea bajo el enfoque STEAM, donde fue primordial el Arte.</a:t>
            </a:r>
          </a:p>
          <a:p>
            <a:pPr algn="just"/>
            <a:endParaRPr lang="es-MX" dirty="0">
              <a:solidFill>
                <a:schemeClr val="tx1"/>
              </a:solidFill>
              <a:latin typeface="Montserrat Light" panose="00000400000000000000" pitchFamily="2" charset="0"/>
            </a:endParaRPr>
          </a:p>
          <a:p>
            <a:pPr algn="just"/>
            <a:r>
              <a:rPr lang="es-MX" dirty="0">
                <a:solidFill>
                  <a:schemeClr val="tx1"/>
                </a:solidFill>
                <a:latin typeface="Montserrat Light" panose="00000400000000000000" pitchFamily="2" charset="0"/>
              </a:rPr>
              <a:t>El grupo de trabajo investigo sobre los robots Artistas.</a:t>
            </a:r>
          </a:p>
          <a:p>
            <a:pPr algn="just"/>
            <a:r>
              <a:rPr lang="es-MX" dirty="0">
                <a:solidFill>
                  <a:schemeClr val="tx1"/>
                </a:solidFill>
                <a:latin typeface="Montserrat Light" panose="00000400000000000000" pitchFamily="2" charset="0"/>
              </a:rPr>
              <a:t>Indagaron problemáticas dentro de su entorno escolar.</a:t>
            </a:r>
          </a:p>
          <a:p>
            <a:pPr algn="just"/>
            <a:r>
              <a:rPr lang="es-MX" dirty="0">
                <a:solidFill>
                  <a:schemeClr val="tx1"/>
                </a:solidFill>
                <a:latin typeface="Montserrat Light" panose="00000400000000000000" pitchFamily="2" charset="0"/>
              </a:rPr>
              <a:t>Así fusionaron la idea del robot artista con el auxiliar pedagógico.</a:t>
            </a:r>
          </a:p>
          <a:p>
            <a:pPr algn="just"/>
            <a:r>
              <a:rPr lang="es-MX" dirty="0">
                <a:solidFill>
                  <a:schemeClr val="tx1"/>
                </a:solidFill>
                <a:latin typeface="Montserrat Light" panose="00000400000000000000" pitchFamily="2" charset="0"/>
              </a:rPr>
              <a:t>Trabajaron sobre la idea desempeñando los roles escogidos.</a:t>
            </a:r>
          </a:p>
          <a:p>
            <a:pPr algn="just"/>
            <a:r>
              <a:rPr lang="es-MX" dirty="0">
                <a:solidFill>
                  <a:schemeClr val="tx1"/>
                </a:solidFill>
                <a:latin typeface="Montserrat Light" panose="00000400000000000000" pitchFamily="2" charset="0"/>
              </a:rPr>
              <a:t>Después sobre el primer prototipo, el cual se dañó.</a:t>
            </a:r>
          </a:p>
          <a:p>
            <a:pPr algn="just"/>
            <a:r>
              <a:rPr lang="es-MX" dirty="0">
                <a:solidFill>
                  <a:schemeClr val="tx1"/>
                </a:solidFill>
                <a:latin typeface="Montserrat Light" panose="00000400000000000000" pitchFamily="2" charset="0"/>
              </a:rPr>
              <a:t>Intercambiaron roles para Rosita 2,0</a:t>
            </a:r>
          </a:p>
          <a:p>
            <a:pPr algn="just"/>
            <a:r>
              <a:rPr lang="es-MX" dirty="0">
                <a:solidFill>
                  <a:schemeClr val="tx1"/>
                </a:solidFill>
                <a:latin typeface="Montserrat Light" panose="00000400000000000000" pitchFamily="2" charset="0"/>
              </a:rPr>
              <a:t>Y trabajaron en una versión con otras funcionalidades para Rosita  3,0 para estas 2 últimas versiones el proyecto se adoptó para todo el equipo de robótica.</a:t>
            </a:r>
          </a:p>
        </p:txBody>
      </p:sp>
      <p:pic>
        <p:nvPicPr>
          <p:cNvPr id="5" name="Imagen 4">
            <a:extLst>
              <a:ext uri="{FF2B5EF4-FFF2-40B4-BE49-F238E27FC236}">
                <a16:creationId xmlns:a16="http://schemas.microsoft.com/office/drawing/2014/main" id="{784D2EA2-AB01-FF06-7504-5445AFC83731}"/>
              </a:ext>
            </a:extLst>
          </p:cNvPr>
          <p:cNvPicPr>
            <a:picLocks noChangeAspect="1"/>
          </p:cNvPicPr>
          <p:nvPr/>
        </p:nvPicPr>
        <p:blipFill>
          <a:blip r:embed="rId2"/>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spTree>
    <p:extLst>
      <p:ext uri="{BB962C8B-B14F-4D97-AF65-F5344CB8AC3E}">
        <p14:creationId xmlns:p14="http://schemas.microsoft.com/office/powerpoint/2010/main" val="1443090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id="{34414BB5-3228-05E3-651C-73185CFAD372}"/>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pPr algn="ctr"/>
            <a:r>
              <a:rPr lang="es-ES" b="1" dirty="0">
                <a:solidFill>
                  <a:schemeClr val="tx1"/>
                </a:solidFill>
                <a:latin typeface="Montserrat" pitchFamily="2" charset="0"/>
                <a:cs typeface="Calibri" panose="020F0502020204030204" pitchFamily="34" charset="0"/>
              </a:rPr>
              <a:t>Solución del problema</a:t>
            </a:r>
            <a:r>
              <a:rPr lang="es-ES" b="1" dirty="0">
                <a:solidFill>
                  <a:schemeClr val="tx1"/>
                </a:solidFill>
                <a:latin typeface="Montserrat" pitchFamily="2" charset="0"/>
                <a:cs typeface="Calibri" panose="020F0502020204030204" pitchFamily="34" charset="0"/>
                <a:sym typeface="Montserrat"/>
              </a:rPr>
              <a:t> </a:t>
            </a:r>
            <a:endParaRPr sz="3600" b="1" dirty="0">
              <a:solidFill>
                <a:schemeClr val="dk1"/>
              </a:solidFill>
              <a:latin typeface="Montserrat"/>
              <a:ea typeface="Montserrat"/>
              <a:cs typeface="Montserrat"/>
              <a:sym typeface="Montserrat"/>
            </a:endParaRPr>
          </a:p>
        </p:txBody>
      </p:sp>
      <p:sp>
        <p:nvSpPr>
          <p:cNvPr id="4" name="CuadroTexto 2">
            <a:extLst>
              <a:ext uri="{FF2B5EF4-FFF2-40B4-BE49-F238E27FC236}">
                <a16:creationId xmlns:a16="http://schemas.microsoft.com/office/drawing/2014/main" id="{5D4828D5-BDCE-8802-1C24-DF9F80A057AF}"/>
              </a:ext>
            </a:extLst>
          </p:cNvPr>
          <p:cNvSpPr txBox="1"/>
          <p:nvPr/>
        </p:nvSpPr>
        <p:spPr>
          <a:xfrm>
            <a:off x="761944" y="1329069"/>
            <a:ext cx="3489293" cy="3108543"/>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Momento 1</a:t>
            </a:r>
          </a:p>
          <a:p>
            <a:pPr algn="just"/>
            <a:endParaRPr lang="es-MX" dirty="0">
              <a:solidFill>
                <a:schemeClr val="tx1"/>
              </a:solidFill>
              <a:latin typeface="Montserrat Light" panose="00000400000000000000" pitchFamily="2" charset="0"/>
            </a:endParaRPr>
          </a:p>
          <a:p>
            <a:pPr algn="just"/>
            <a:r>
              <a:rPr lang="es-MX" dirty="0">
                <a:solidFill>
                  <a:schemeClr val="tx1"/>
                </a:solidFill>
                <a:latin typeface="Montserrat Light" panose="00000400000000000000" pitchFamily="2" charset="0"/>
              </a:rPr>
              <a:t>Los estudiantes forman grupos de trabajo para analizar una problemática en la institución educativa que pueda ser solucionada mediante el uso de lo aprendido hasta el momento. Se les propone Integración de varias áreas usando el enfoque STEAM y uso de roles de preferencia, el cual lo pueden</a:t>
            </a:r>
          </a:p>
          <a:p>
            <a:pPr algn="just"/>
            <a:r>
              <a:rPr lang="es-MX" dirty="0">
                <a:solidFill>
                  <a:schemeClr val="tx1"/>
                </a:solidFill>
                <a:latin typeface="Montserrat Light" panose="00000400000000000000" pitchFamily="2" charset="0"/>
              </a:rPr>
              <a:t>intercambiar con el tiempo para que cada uno viva la experiencia desde distintos puntos de vista</a:t>
            </a:r>
            <a:r>
              <a:rPr lang="es-CO" b="0" i="0" dirty="0">
                <a:solidFill>
                  <a:srgbClr val="202124"/>
                </a:solidFill>
                <a:effectLst/>
                <a:latin typeface="Google Sans"/>
              </a:rPr>
              <a:t>.</a:t>
            </a:r>
            <a:endParaRPr lang="es-CO" dirty="0">
              <a:solidFill>
                <a:schemeClr val="tx1"/>
              </a:solidFill>
              <a:latin typeface="Montserrat Light" panose="00000400000000000000" pitchFamily="2" charset="0"/>
            </a:endParaRPr>
          </a:p>
        </p:txBody>
      </p:sp>
      <p:pic>
        <p:nvPicPr>
          <p:cNvPr id="5" name="Imagen 4">
            <a:extLst>
              <a:ext uri="{FF2B5EF4-FFF2-40B4-BE49-F238E27FC236}">
                <a16:creationId xmlns:a16="http://schemas.microsoft.com/office/drawing/2014/main" id="{784D2EA2-AB01-FF06-7504-5445AFC83731}"/>
              </a:ext>
            </a:extLst>
          </p:cNvPr>
          <p:cNvPicPr>
            <a:picLocks noChangeAspect="1"/>
          </p:cNvPicPr>
          <p:nvPr/>
        </p:nvPicPr>
        <p:blipFill>
          <a:blip r:embed="rId2"/>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sp>
        <p:nvSpPr>
          <p:cNvPr id="8" name="CuadroTexto 2">
            <a:extLst>
              <a:ext uri="{FF2B5EF4-FFF2-40B4-BE49-F238E27FC236}">
                <a16:creationId xmlns:a16="http://schemas.microsoft.com/office/drawing/2014/main" id="{4ABF85F7-CF96-7A60-27CC-C0C47578F2A3}"/>
              </a:ext>
            </a:extLst>
          </p:cNvPr>
          <p:cNvSpPr txBox="1"/>
          <p:nvPr/>
        </p:nvSpPr>
        <p:spPr>
          <a:xfrm>
            <a:off x="5022718" y="1329069"/>
            <a:ext cx="3489293" cy="2462213"/>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Momento 2.</a:t>
            </a:r>
          </a:p>
          <a:p>
            <a:pPr algn="just"/>
            <a:endParaRPr lang="es-MX" dirty="0">
              <a:solidFill>
                <a:schemeClr val="tx1"/>
              </a:solidFill>
              <a:latin typeface="Montserrat Light" panose="00000400000000000000" pitchFamily="2" charset="0"/>
            </a:endParaRPr>
          </a:p>
          <a:p>
            <a:pPr algn="just"/>
            <a:r>
              <a:rPr lang="es-MX" dirty="0">
                <a:solidFill>
                  <a:schemeClr val="tx1"/>
                </a:solidFill>
                <a:latin typeface="Montserrat Light" panose="00000400000000000000" pitchFamily="2" charset="0"/>
              </a:rPr>
              <a:t>Definir la idea para trabajar</a:t>
            </a:r>
          </a:p>
          <a:p>
            <a:pPr algn="just"/>
            <a:r>
              <a:rPr lang="es-MX" dirty="0">
                <a:solidFill>
                  <a:schemeClr val="tx1"/>
                </a:solidFill>
                <a:latin typeface="Montserrat Light" panose="00000400000000000000" pitchFamily="2" charset="0"/>
              </a:rPr>
              <a:t>Diseñar y planear la solución</a:t>
            </a:r>
          </a:p>
          <a:p>
            <a:pPr algn="just"/>
            <a:r>
              <a:rPr lang="es-MX" dirty="0">
                <a:solidFill>
                  <a:schemeClr val="tx1"/>
                </a:solidFill>
                <a:latin typeface="Montserrat Light" panose="00000400000000000000" pitchFamily="2" charset="0"/>
              </a:rPr>
              <a:t>Elegir Roles:</a:t>
            </a:r>
          </a:p>
          <a:p>
            <a:pPr algn="just"/>
            <a:endParaRPr lang="es-MX" dirty="0">
              <a:solidFill>
                <a:schemeClr val="tx1"/>
              </a:solidFill>
              <a:latin typeface="Montserrat Light" panose="00000400000000000000" pitchFamily="2" charset="0"/>
            </a:endParaRPr>
          </a:p>
          <a:p>
            <a:pPr algn="just"/>
            <a:r>
              <a:rPr lang="es-MX" dirty="0" err="1">
                <a:solidFill>
                  <a:schemeClr val="tx1"/>
                </a:solidFill>
                <a:latin typeface="Montserrat Light" panose="00000400000000000000" pitchFamily="2" charset="0"/>
              </a:rPr>
              <a:t>Ing.Investigador</a:t>
            </a:r>
            <a:endParaRPr lang="es-MX" dirty="0">
              <a:solidFill>
                <a:schemeClr val="tx1"/>
              </a:solidFill>
              <a:latin typeface="Montserrat Light" panose="00000400000000000000" pitchFamily="2" charset="0"/>
            </a:endParaRPr>
          </a:p>
          <a:p>
            <a:pPr algn="just"/>
            <a:r>
              <a:rPr lang="es-MX" dirty="0">
                <a:solidFill>
                  <a:schemeClr val="tx1"/>
                </a:solidFill>
                <a:latin typeface="Montserrat Light" panose="00000400000000000000" pitchFamily="2" charset="0"/>
              </a:rPr>
              <a:t>Ing. Diseñador</a:t>
            </a:r>
          </a:p>
          <a:p>
            <a:pPr algn="just"/>
            <a:r>
              <a:rPr lang="es-MX" dirty="0">
                <a:solidFill>
                  <a:schemeClr val="tx1"/>
                </a:solidFill>
                <a:latin typeface="Montserrat Light" panose="00000400000000000000" pitchFamily="2" charset="0"/>
              </a:rPr>
              <a:t>Ing. Desarrollador</a:t>
            </a:r>
          </a:p>
          <a:p>
            <a:pPr algn="just"/>
            <a:r>
              <a:rPr lang="es-MX" dirty="0">
                <a:solidFill>
                  <a:schemeClr val="tx1"/>
                </a:solidFill>
                <a:latin typeface="Montserrat Light" panose="00000400000000000000" pitchFamily="2" charset="0"/>
              </a:rPr>
              <a:t>Ing. Ensamblador </a:t>
            </a:r>
          </a:p>
          <a:p>
            <a:pPr algn="just"/>
            <a:r>
              <a:rPr lang="es-MX" dirty="0">
                <a:solidFill>
                  <a:schemeClr val="tx1"/>
                </a:solidFill>
                <a:latin typeface="Montserrat Light" panose="00000400000000000000" pitchFamily="2" charset="0"/>
              </a:rPr>
              <a:t>Ing. </a:t>
            </a:r>
            <a:r>
              <a:rPr lang="es-MX" dirty="0" err="1">
                <a:solidFill>
                  <a:schemeClr val="tx1"/>
                </a:solidFill>
                <a:latin typeface="Montserrat Light" panose="00000400000000000000" pitchFamily="2" charset="0"/>
              </a:rPr>
              <a:t>Tester</a:t>
            </a:r>
            <a:endParaRPr lang="es-MX" dirty="0">
              <a:solidFill>
                <a:schemeClr val="tx1"/>
              </a:solidFill>
              <a:latin typeface="Montserrat Light" panose="00000400000000000000" pitchFamily="2" charset="0"/>
            </a:endParaRPr>
          </a:p>
        </p:txBody>
      </p:sp>
    </p:spTree>
    <p:extLst>
      <p:ext uri="{BB962C8B-B14F-4D97-AF65-F5344CB8AC3E}">
        <p14:creationId xmlns:p14="http://schemas.microsoft.com/office/powerpoint/2010/main" val="3086581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id="{34414BB5-3228-05E3-651C-73185CFAD372}"/>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pPr algn="ctr"/>
            <a:r>
              <a:rPr lang="es-ES" b="1" dirty="0">
                <a:solidFill>
                  <a:schemeClr val="tx1"/>
                </a:solidFill>
                <a:latin typeface="Montserrat" pitchFamily="2" charset="0"/>
                <a:cs typeface="Calibri" panose="020F0502020204030204" pitchFamily="34" charset="0"/>
              </a:rPr>
              <a:t>Solución del problema</a:t>
            </a:r>
            <a:r>
              <a:rPr lang="es-ES" b="1" dirty="0">
                <a:solidFill>
                  <a:schemeClr val="tx1"/>
                </a:solidFill>
                <a:latin typeface="Montserrat" pitchFamily="2" charset="0"/>
                <a:cs typeface="Calibri" panose="020F0502020204030204" pitchFamily="34" charset="0"/>
                <a:sym typeface="Montserrat"/>
              </a:rPr>
              <a:t> </a:t>
            </a:r>
            <a:endParaRPr sz="3600" b="1" dirty="0">
              <a:solidFill>
                <a:schemeClr val="dk1"/>
              </a:solidFill>
              <a:latin typeface="Montserrat"/>
              <a:ea typeface="Montserrat"/>
              <a:cs typeface="Montserrat"/>
              <a:sym typeface="Montserrat"/>
            </a:endParaRPr>
          </a:p>
        </p:txBody>
      </p:sp>
      <p:pic>
        <p:nvPicPr>
          <p:cNvPr id="5" name="Imagen 4">
            <a:extLst>
              <a:ext uri="{FF2B5EF4-FFF2-40B4-BE49-F238E27FC236}">
                <a16:creationId xmlns:a16="http://schemas.microsoft.com/office/drawing/2014/main" id="{784D2EA2-AB01-FF06-7504-5445AFC83731}"/>
              </a:ext>
            </a:extLst>
          </p:cNvPr>
          <p:cNvPicPr>
            <a:picLocks noChangeAspect="1"/>
          </p:cNvPicPr>
          <p:nvPr/>
        </p:nvPicPr>
        <p:blipFill>
          <a:blip r:embed="rId2"/>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sp>
        <p:nvSpPr>
          <p:cNvPr id="2" name="CuadroTexto 2">
            <a:extLst>
              <a:ext uri="{FF2B5EF4-FFF2-40B4-BE49-F238E27FC236}">
                <a16:creationId xmlns:a16="http://schemas.microsoft.com/office/drawing/2014/main" id="{5D09C4AE-6C2A-E35C-BF5C-301A4A70EE53}"/>
              </a:ext>
            </a:extLst>
          </p:cNvPr>
          <p:cNvSpPr txBox="1"/>
          <p:nvPr/>
        </p:nvSpPr>
        <p:spPr>
          <a:xfrm>
            <a:off x="1026287" y="1329069"/>
            <a:ext cx="3489293" cy="3323987"/>
          </a:xfrm>
          <a:prstGeom prst="rect">
            <a:avLst/>
          </a:prstGeom>
          <a:noFill/>
        </p:spPr>
        <p:txBody>
          <a:bodyPr wrap="square" rtlCol="0">
            <a:spAutoFit/>
          </a:bodyPr>
          <a:lstStyle/>
          <a:p>
            <a:pPr algn="just"/>
            <a:r>
              <a:rPr lang="es-MX" sz="1000" b="1" dirty="0">
                <a:solidFill>
                  <a:schemeClr val="tx1"/>
                </a:solidFill>
                <a:latin typeface="Montserrat Light" panose="00000400000000000000" pitchFamily="2" charset="0"/>
              </a:rPr>
              <a:t>Momento 3.</a:t>
            </a:r>
          </a:p>
          <a:p>
            <a:pPr algn="just"/>
            <a:endParaRPr lang="es-MX" sz="1000" b="1" dirty="0">
              <a:solidFill>
                <a:schemeClr val="tx1"/>
              </a:solidFill>
              <a:latin typeface="Montserrat Light" panose="00000400000000000000" pitchFamily="2" charset="0"/>
            </a:endParaRPr>
          </a:p>
          <a:p>
            <a:pPr algn="just"/>
            <a:r>
              <a:rPr lang="es-MX" sz="1000" b="1" dirty="0">
                <a:solidFill>
                  <a:schemeClr val="tx1"/>
                </a:solidFill>
                <a:latin typeface="Montserrat Light" panose="00000400000000000000" pitchFamily="2" charset="0"/>
              </a:rPr>
              <a:t>Preparamos los materiales selectos para la construcción de nuestros prototipos teniendo en cuenta las mejoras deseadas relacionadas a la estabilidad, diseño, programación, entre otros; ya socializadas anteriormente en equipo. Para programar se usó C++ para Arduino y </a:t>
            </a:r>
            <a:r>
              <a:rPr lang="es-MX" sz="1000" b="1" dirty="0" err="1">
                <a:solidFill>
                  <a:schemeClr val="tx1"/>
                </a:solidFill>
                <a:latin typeface="Montserrat Light" panose="00000400000000000000" pitchFamily="2" charset="0"/>
              </a:rPr>
              <a:t>micropython</a:t>
            </a:r>
            <a:r>
              <a:rPr lang="es-MX" sz="1000" b="1" dirty="0">
                <a:solidFill>
                  <a:schemeClr val="tx1"/>
                </a:solidFill>
                <a:latin typeface="Montserrat Light" panose="00000400000000000000" pitchFamily="2" charset="0"/>
              </a:rPr>
              <a:t> para las </a:t>
            </a:r>
            <a:r>
              <a:rPr lang="es-MX" sz="1000" b="1" dirty="0" err="1">
                <a:solidFill>
                  <a:schemeClr val="tx1"/>
                </a:solidFill>
                <a:latin typeface="Montserrat Light" panose="00000400000000000000" pitchFamily="2" charset="0"/>
              </a:rPr>
              <a:t>microbits</a:t>
            </a:r>
            <a:endParaRPr lang="es-MX" sz="1000" b="1" dirty="0">
              <a:solidFill>
                <a:schemeClr val="tx1"/>
              </a:solidFill>
              <a:latin typeface="Montserrat Light" panose="00000400000000000000" pitchFamily="2" charset="0"/>
            </a:endParaRPr>
          </a:p>
          <a:p>
            <a:pPr algn="just"/>
            <a:endParaRPr lang="es-MX" sz="1000" dirty="0">
              <a:solidFill>
                <a:schemeClr val="tx1"/>
              </a:solidFill>
              <a:latin typeface="Montserrat Light" panose="00000400000000000000" pitchFamily="2" charset="0"/>
            </a:endParaRPr>
          </a:p>
          <a:p>
            <a:pPr algn="just"/>
            <a:endParaRPr lang="es-CO" sz="1000" dirty="0">
              <a:solidFill>
                <a:schemeClr val="tx1"/>
              </a:solidFill>
              <a:latin typeface="Montserrat Light" panose="00000400000000000000" pitchFamily="2" charset="0"/>
            </a:endParaRPr>
          </a:p>
          <a:p>
            <a:pPr algn="just"/>
            <a:endParaRPr lang="es-MX" sz="1000" dirty="0">
              <a:solidFill>
                <a:schemeClr val="tx1"/>
              </a:solidFill>
              <a:latin typeface="Montserrat Light" panose="00000400000000000000" pitchFamily="2" charset="0"/>
            </a:endParaRPr>
          </a:p>
          <a:p>
            <a:pPr algn="just"/>
            <a:endParaRPr lang="es-MX" sz="1000" dirty="0">
              <a:solidFill>
                <a:schemeClr val="tx1"/>
              </a:solidFill>
              <a:latin typeface="Montserrat Light" panose="00000400000000000000" pitchFamily="2" charset="0"/>
            </a:endParaRPr>
          </a:p>
          <a:p>
            <a:pPr algn="just"/>
            <a:endParaRPr lang="es-MX" sz="1000" dirty="0">
              <a:solidFill>
                <a:schemeClr val="tx1"/>
              </a:solidFill>
              <a:latin typeface="Montserrat Light" panose="00000400000000000000" pitchFamily="2" charset="0"/>
            </a:endParaRPr>
          </a:p>
          <a:p>
            <a:pPr algn="just"/>
            <a:endParaRPr lang="es-MX" sz="1000" dirty="0">
              <a:solidFill>
                <a:schemeClr val="tx1"/>
              </a:solidFill>
              <a:latin typeface="Montserrat Light" panose="00000400000000000000" pitchFamily="2" charset="0"/>
            </a:endParaRPr>
          </a:p>
          <a:p>
            <a:pPr algn="just"/>
            <a:endParaRPr lang="es-MX" sz="1000" dirty="0">
              <a:solidFill>
                <a:schemeClr val="tx1"/>
              </a:solidFill>
              <a:latin typeface="Montserrat Light" panose="00000400000000000000" pitchFamily="2" charset="0"/>
            </a:endParaRPr>
          </a:p>
          <a:p>
            <a:pPr algn="just"/>
            <a:endParaRPr lang="es-MX" sz="1000" dirty="0">
              <a:solidFill>
                <a:schemeClr val="tx1"/>
              </a:solidFill>
              <a:latin typeface="Montserrat Light" panose="00000400000000000000" pitchFamily="2" charset="0"/>
            </a:endParaRPr>
          </a:p>
          <a:p>
            <a:pPr algn="just"/>
            <a:endParaRPr lang="es-MX" sz="1000" dirty="0">
              <a:solidFill>
                <a:schemeClr val="tx1"/>
              </a:solidFill>
              <a:latin typeface="Montserrat Light" panose="00000400000000000000" pitchFamily="2" charset="0"/>
            </a:endParaRPr>
          </a:p>
          <a:p>
            <a:pPr algn="just"/>
            <a:endParaRPr lang="es-MX" sz="1000" dirty="0">
              <a:solidFill>
                <a:schemeClr val="tx1"/>
              </a:solidFill>
              <a:latin typeface="Montserrat Light" panose="00000400000000000000" pitchFamily="2" charset="0"/>
            </a:endParaRPr>
          </a:p>
          <a:p>
            <a:pPr algn="just"/>
            <a:endParaRPr lang="es-MX" sz="1000" dirty="0">
              <a:solidFill>
                <a:schemeClr val="tx1"/>
              </a:solidFill>
              <a:latin typeface="Montserrat Light" panose="00000400000000000000" pitchFamily="2" charset="0"/>
            </a:endParaRPr>
          </a:p>
          <a:p>
            <a:pPr algn="just"/>
            <a:endParaRPr lang="es-CO" sz="1000" dirty="0">
              <a:solidFill>
                <a:schemeClr val="tx1"/>
              </a:solidFill>
              <a:latin typeface="Montserrat Light" panose="00000400000000000000" pitchFamily="2" charset="0"/>
            </a:endParaRPr>
          </a:p>
        </p:txBody>
      </p:sp>
      <p:sp>
        <p:nvSpPr>
          <p:cNvPr id="10" name="CuadroTexto 2">
            <a:extLst>
              <a:ext uri="{FF2B5EF4-FFF2-40B4-BE49-F238E27FC236}">
                <a16:creationId xmlns:a16="http://schemas.microsoft.com/office/drawing/2014/main" id="{F219E0EA-DBEB-A7B1-3C57-AC937F2ACFA1}"/>
              </a:ext>
            </a:extLst>
          </p:cNvPr>
          <p:cNvSpPr txBox="1"/>
          <p:nvPr/>
        </p:nvSpPr>
        <p:spPr>
          <a:xfrm>
            <a:off x="5161727" y="1340643"/>
            <a:ext cx="3489293" cy="2893100"/>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Momento 4.</a:t>
            </a:r>
          </a:p>
          <a:p>
            <a:pPr algn="just"/>
            <a:endParaRPr lang="es-MX" dirty="0">
              <a:solidFill>
                <a:schemeClr val="tx1"/>
              </a:solidFill>
              <a:latin typeface="Montserrat Light" panose="00000400000000000000" pitchFamily="2" charset="0"/>
            </a:endParaRPr>
          </a:p>
          <a:p>
            <a:pPr algn="just"/>
            <a:r>
              <a:rPr lang="es-MX" dirty="0">
                <a:solidFill>
                  <a:schemeClr val="tx1"/>
                </a:solidFill>
                <a:latin typeface="Montserrat Light" panose="00000400000000000000" pitchFamily="2" charset="0"/>
              </a:rPr>
              <a:t>Desarrollo práctico del ejercicio:</a:t>
            </a:r>
          </a:p>
          <a:p>
            <a:pPr algn="just"/>
            <a:r>
              <a:rPr lang="es-MX" dirty="0">
                <a:solidFill>
                  <a:schemeClr val="tx1"/>
                </a:solidFill>
                <a:latin typeface="Montserrat Light" panose="00000400000000000000" pitchFamily="2" charset="0"/>
              </a:rPr>
              <a:t>De las problemáticas identificadas, se hace el análisis del problema, diseño y planeación.</a:t>
            </a:r>
          </a:p>
          <a:p>
            <a:pPr algn="just"/>
            <a:r>
              <a:rPr lang="es-MX" dirty="0">
                <a:solidFill>
                  <a:schemeClr val="tx1"/>
                </a:solidFill>
                <a:latin typeface="Montserrat Light" panose="00000400000000000000" pitchFamily="2" charset="0"/>
              </a:rPr>
              <a:t>Los estudiantes identificaron como problemática la falta de atención de los estudiantes como una barrera en el aprendizaje. Su Solución es usar un robot como ayudante pedagógico, ya que este capta la atención de los niños.</a:t>
            </a:r>
          </a:p>
        </p:txBody>
      </p:sp>
    </p:spTree>
    <p:extLst>
      <p:ext uri="{BB962C8B-B14F-4D97-AF65-F5344CB8AC3E}">
        <p14:creationId xmlns:p14="http://schemas.microsoft.com/office/powerpoint/2010/main" val="2491553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id="{34414BB5-3228-05E3-651C-73185CFAD372}"/>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pPr algn="ctr"/>
            <a:r>
              <a:rPr lang="es-ES" b="1" dirty="0">
                <a:solidFill>
                  <a:schemeClr val="tx1"/>
                </a:solidFill>
                <a:latin typeface="Montserrat" pitchFamily="2" charset="0"/>
                <a:cs typeface="Calibri" panose="020F0502020204030204" pitchFamily="34" charset="0"/>
              </a:rPr>
              <a:t>Solución del problema</a:t>
            </a:r>
            <a:r>
              <a:rPr lang="es-ES" b="1" dirty="0">
                <a:solidFill>
                  <a:schemeClr val="tx1"/>
                </a:solidFill>
                <a:latin typeface="Montserrat" pitchFamily="2" charset="0"/>
                <a:cs typeface="Calibri" panose="020F0502020204030204" pitchFamily="34" charset="0"/>
                <a:sym typeface="Montserrat"/>
              </a:rPr>
              <a:t> </a:t>
            </a:r>
            <a:endParaRPr sz="3600" b="1" dirty="0">
              <a:solidFill>
                <a:schemeClr val="dk1"/>
              </a:solidFill>
              <a:latin typeface="Montserrat"/>
              <a:ea typeface="Montserrat"/>
              <a:cs typeface="Montserrat"/>
              <a:sym typeface="Montserrat"/>
            </a:endParaRPr>
          </a:p>
        </p:txBody>
      </p:sp>
      <p:sp>
        <p:nvSpPr>
          <p:cNvPr id="4" name="CuadroTexto 2">
            <a:extLst>
              <a:ext uri="{FF2B5EF4-FFF2-40B4-BE49-F238E27FC236}">
                <a16:creationId xmlns:a16="http://schemas.microsoft.com/office/drawing/2014/main" id="{5D4828D5-BDCE-8802-1C24-DF9F80A057AF}"/>
              </a:ext>
            </a:extLst>
          </p:cNvPr>
          <p:cNvSpPr txBox="1"/>
          <p:nvPr/>
        </p:nvSpPr>
        <p:spPr>
          <a:xfrm>
            <a:off x="761944" y="1329069"/>
            <a:ext cx="3810056" cy="1477328"/>
          </a:xfrm>
          <a:prstGeom prst="rect">
            <a:avLst/>
          </a:prstGeom>
          <a:noFill/>
        </p:spPr>
        <p:txBody>
          <a:bodyPr wrap="square" rtlCol="0">
            <a:spAutoFit/>
          </a:bodyPr>
          <a:lstStyle/>
          <a:p>
            <a:pPr algn="just"/>
            <a:r>
              <a:rPr lang="es-MX" sz="900" b="1" dirty="0">
                <a:solidFill>
                  <a:schemeClr val="tx1"/>
                </a:solidFill>
                <a:latin typeface="Montserrat Light" panose="00000400000000000000" pitchFamily="2" charset="0"/>
              </a:rPr>
              <a:t>Momento 5.</a:t>
            </a:r>
          </a:p>
          <a:p>
            <a:pPr algn="just"/>
            <a:r>
              <a:rPr lang="es-MX" sz="900" b="1" dirty="0">
                <a:solidFill>
                  <a:schemeClr val="tx1"/>
                </a:solidFill>
                <a:latin typeface="Montserrat Light" panose="00000400000000000000" pitchFamily="2" charset="0"/>
              </a:rPr>
              <a:t>Para nuestro primer prototipo, optamos por utilizar materiales reciclables para la base del carro. En las versiones posteriores empleamos materiales del Kit </a:t>
            </a:r>
            <a:r>
              <a:rPr lang="es-MX" sz="900" b="1" dirty="0" err="1">
                <a:solidFill>
                  <a:schemeClr val="tx1"/>
                </a:solidFill>
                <a:latin typeface="Montserrat Light" panose="00000400000000000000" pitchFamily="2" charset="0"/>
              </a:rPr>
              <a:t>Maker</a:t>
            </a:r>
            <a:r>
              <a:rPr lang="es-MX" sz="900" b="1" dirty="0">
                <a:solidFill>
                  <a:schemeClr val="tx1"/>
                </a:solidFill>
                <a:latin typeface="Montserrat Light" panose="00000400000000000000" pitchFamily="2" charset="0"/>
              </a:rPr>
              <a:t> y elementos adicionales para el resto del robot. Hicimos un previo diseño para cada uno según su funcionalidad. Después añadimos las piezas básicas a cada carro: Arduino, </a:t>
            </a:r>
            <a:r>
              <a:rPr lang="es-MX" sz="900" b="1" dirty="0" err="1">
                <a:solidFill>
                  <a:schemeClr val="tx1"/>
                </a:solidFill>
                <a:latin typeface="Montserrat Light" panose="00000400000000000000" pitchFamily="2" charset="0"/>
              </a:rPr>
              <a:t>Microbit</a:t>
            </a:r>
            <a:r>
              <a:rPr lang="es-MX" sz="900" b="1" dirty="0">
                <a:solidFill>
                  <a:schemeClr val="tx1"/>
                </a:solidFill>
                <a:latin typeface="Montserrat Light" panose="00000400000000000000" pitchFamily="2" charset="0"/>
              </a:rPr>
              <a:t>, Puente H, baterías, </a:t>
            </a:r>
            <a:r>
              <a:rPr lang="es-MX" sz="900" b="1" dirty="0" err="1">
                <a:solidFill>
                  <a:schemeClr val="tx1"/>
                </a:solidFill>
                <a:latin typeface="Montserrat Light" panose="00000400000000000000" pitchFamily="2" charset="0"/>
              </a:rPr>
              <a:t>portabaterías</a:t>
            </a:r>
            <a:r>
              <a:rPr lang="es-MX" sz="900" b="1" dirty="0">
                <a:solidFill>
                  <a:schemeClr val="tx1"/>
                </a:solidFill>
                <a:latin typeface="Montserrat Light" panose="00000400000000000000" pitchFamily="2" charset="0"/>
              </a:rPr>
              <a:t>, entre otros. Hicimos las conexiones respectivas e hicimos las programaciones teniendo en cuenta las características y propósito generales y específicos de los robots. </a:t>
            </a:r>
          </a:p>
        </p:txBody>
      </p:sp>
      <p:pic>
        <p:nvPicPr>
          <p:cNvPr id="5" name="Imagen 4">
            <a:extLst>
              <a:ext uri="{FF2B5EF4-FFF2-40B4-BE49-F238E27FC236}">
                <a16:creationId xmlns:a16="http://schemas.microsoft.com/office/drawing/2014/main" id="{784D2EA2-AB01-FF06-7504-5445AFC83731}"/>
              </a:ext>
            </a:extLst>
          </p:cNvPr>
          <p:cNvPicPr>
            <a:picLocks noChangeAspect="1"/>
          </p:cNvPicPr>
          <p:nvPr/>
        </p:nvPicPr>
        <p:blipFill>
          <a:blip r:embed="rId4"/>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id="{FBFBF802-98F0-DBCA-53EC-CF9497767BD0}"/>
              </a:ext>
            </a:extLst>
          </p:cNvPr>
          <p:cNvPicPr>
            <a:picLocks noChangeAspect="1"/>
          </p:cNvPicPr>
          <p:nvPr/>
        </p:nvPicPr>
        <p:blipFill>
          <a:blip r:embed="rId5"/>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id="{9E544659-8F54-781B-8FC6-83FEBA42CFD7}"/>
              </a:ext>
            </a:extLst>
          </p:cNvPr>
          <p:cNvPicPr>
            <a:picLocks noChangeAspect="1"/>
          </p:cNvPicPr>
          <p:nvPr/>
        </p:nvPicPr>
        <p:blipFill>
          <a:blip r:embed="rId6"/>
          <a:stretch>
            <a:fillRect/>
          </a:stretch>
        </p:blipFill>
        <p:spPr>
          <a:xfrm>
            <a:off x="7607809" y="286455"/>
            <a:ext cx="1261870" cy="330856"/>
          </a:xfrm>
          <a:prstGeom prst="rect">
            <a:avLst/>
          </a:prstGeom>
        </p:spPr>
      </p:pic>
      <p:sp>
        <p:nvSpPr>
          <p:cNvPr id="2" name="CuadroTexto 2">
            <a:extLst>
              <a:ext uri="{FF2B5EF4-FFF2-40B4-BE49-F238E27FC236}">
                <a16:creationId xmlns:a16="http://schemas.microsoft.com/office/drawing/2014/main" id="{5D09C4AE-6C2A-E35C-BF5C-301A4A70EE53}"/>
              </a:ext>
            </a:extLst>
          </p:cNvPr>
          <p:cNvSpPr txBox="1"/>
          <p:nvPr/>
        </p:nvSpPr>
        <p:spPr>
          <a:xfrm>
            <a:off x="5243075" y="1410676"/>
            <a:ext cx="3489293" cy="2462213"/>
          </a:xfrm>
          <a:prstGeom prst="rect">
            <a:avLst/>
          </a:prstGeom>
          <a:noFill/>
        </p:spPr>
        <p:txBody>
          <a:bodyPr wrap="square" rtlCol="0">
            <a:spAutoFit/>
          </a:bodyPr>
          <a:lstStyle/>
          <a:p>
            <a:pPr algn="just"/>
            <a:r>
              <a:rPr lang="es-MX" sz="1100" b="1" dirty="0">
                <a:solidFill>
                  <a:schemeClr val="tx1"/>
                </a:solidFill>
                <a:latin typeface="Montserrat Light" panose="00000400000000000000" pitchFamily="2" charset="0"/>
              </a:rPr>
              <a:t>Momento 6.</a:t>
            </a:r>
          </a:p>
          <a:p>
            <a:pPr algn="just"/>
            <a:r>
              <a:rPr lang="es-MX" sz="1100" dirty="0">
                <a:solidFill>
                  <a:schemeClr val="tx1"/>
                </a:solidFill>
                <a:latin typeface="Montserrat Light" panose="00000400000000000000" pitchFamily="2" charset="0"/>
              </a:rPr>
              <a:t>Rosita 2.0 tiene un potenciómetro con el cual los niños deben ir experimentando. Este va a regular las velocidades de los motores de las llantas; ellos deben encontrar la velocidad conveniente para que el carro haga un giro con el ángulo adecuado (ni muy amplio, ni muy estrecho) y dibuje un cuadrado. </a:t>
            </a:r>
          </a:p>
          <a:p>
            <a:pPr algn="just"/>
            <a:r>
              <a:rPr lang="es-MX" sz="1100" dirty="0">
                <a:solidFill>
                  <a:schemeClr val="tx1"/>
                </a:solidFill>
                <a:latin typeface="Montserrat Light" panose="00000400000000000000" pitchFamily="2" charset="0"/>
              </a:rPr>
              <a:t>Rosita 3.0 está diseñada para que los niños la controlen remotamente. Con ella podrán dibujar figuras geométricas u otros elementos (de acuerdo al enfoque que los profesores deseen para la enseñanza a los estudiantes).</a:t>
            </a:r>
          </a:p>
          <a:p>
            <a:pPr algn="just"/>
            <a:endParaRPr lang="es-MX" sz="1100" dirty="0">
              <a:solidFill>
                <a:schemeClr val="tx1"/>
              </a:solidFill>
              <a:latin typeface="Montserrat Light" panose="00000400000000000000" pitchFamily="2" charset="0"/>
            </a:endParaRPr>
          </a:p>
        </p:txBody>
      </p:sp>
      <p:sp>
        <p:nvSpPr>
          <p:cNvPr id="8" name="CuadroTexto 2">
            <a:extLst>
              <a:ext uri="{FF2B5EF4-FFF2-40B4-BE49-F238E27FC236}">
                <a16:creationId xmlns:a16="http://schemas.microsoft.com/office/drawing/2014/main" id="{01630E29-BC61-9BDE-43FA-590CAC9B1FBE}"/>
              </a:ext>
            </a:extLst>
          </p:cNvPr>
          <p:cNvSpPr txBox="1"/>
          <p:nvPr/>
        </p:nvSpPr>
        <p:spPr>
          <a:xfrm>
            <a:off x="761944" y="2822487"/>
            <a:ext cx="3631351" cy="2246769"/>
          </a:xfrm>
          <a:prstGeom prst="rect">
            <a:avLst/>
          </a:prstGeom>
          <a:noFill/>
          <a:ln>
            <a:solidFill>
              <a:schemeClr val="accent1"/>
            </a:solidFill>
          </a:ln>
        </p:spPr>
        <p:txBody>
          <a:bodyPr wrap="square" rtlCol="0">
            <a:spAutoFit/>
          </a:bodyPr>
          <a:lstStyle/>
          <a:p>
            <a:pPr algn="just"/>
            <a:r>
              <a:rPr lang="es-MX" dirty="0">
                <a:solidFill>
                  <a:schemeClr val="tx1"/>
                </a:solidFill>
                <a:latin typeface="Montserrat Light" panose="00000400000000000000" pitchFamily="2" charset="0"/>
              </a:rPr>
              <a:t>Imágenes de apoyo o video</a:t>
            </a: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p:txBody>
      </p:sp>
      <p:pic>
        <p:nvPicPr>
          <p:cNvPr id="12" name="Imagen 11">
            <a:extLst>
              <a:ext uri="{FF2B5EF4-FFF2-40B4-BE49-F238E27FC236}">
                <a16:creationId xmlns:a16="http://schemas.microsoft.com/office/drawing/2014/main" id="{D2C689C4-E7C1-7DAB-B3D7-04212D439CF1}"/>
              </a:ext>
            </a:extLst>
          </p:cNvPr>
          <p:cNvPicPr>
            <a:picLocks noChangeAspect="1"/>
          </p:cNvPicPr>
          <p:nvPr/>
        </p:nvPicPr>
        <p:blipFill>
          <a:blip r:embed="rId7"/>
          <a:stretch>
            <a:fillRect/>
          </a:stretch>
        </p:blipFill>
        <p:spPr>
          <a:xfrm>
            <a:off x="683598" y="2767486"/>
            <a:ext cx="969255" cy="1053674"/>
          </a:xfrm>
          <a:prstGeom prst="rect">
            <a:avLst/>
          </a:prstGeom>
        </p:spPr>
      </p:pic>
      <p:pic>
        <p:nvPicPr>
          <p:cNvPr id="14" name="Imagen 13">
            <a:extLst>
              <a:ext uri="{FF2B5EF4-FFF2-40B4-BE49-F238E27FC236}">
                <a16:creationId xmlns:a16="http://schemas.microsoft.com/office/drawing/2014/main" id="{1601BC2B-037C-F8CB-1ECA-129D4C1CA500}"/>
              </a:ext>
            </a:extLst>
          </p:cNvPr>
          <p:cNvPicPr>
            <a:picLocks noChangeAspect="1"/>
          </p:cNvPicPr>
          <p:nvPr/>
        </p:nvPicPr>
        <p:blipFill>
          <a:blip r:embed="rId8"/>
          <a:stretch>
            <a:fillRect/>
          </a:stretch>
        </p:blipFill>
        <p:spPr>
          <a:xfrm>
            <a:off x="1708085" y="2822487"/>
            <a:ext cx="1564923" cy="943672"/>
          </a:xfrm>
          <a:prstGeom prst="rect">
            <a:avLst/>
          </a:prstGeom>
        </p:spPr>
      </p:pic>
      <p:pic>
        <p:nvPicPr>
          <p:cNvPr id="17" name="WhatsApp Video 2023-11-01 at 11.35.28 AM">
            <a:hlinkClick r:id="" action="ppaction://media"/>
            <a:extLst>
              <a:ext uri="{FF2B5EF4-FFF2-40B4-BE49-F238E27FC236}">
                <a16:creationId xmlns:a16="http://schemas.microsoft.com/office/drawing/2014/main" id="{19EB8EA7-B1D1-B847-CC88-014963B6584E}"/>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383472" y="2731368"/>
            <a:ext cx="1268356" cy="2283041"/>
          </a:xfrm>
          <a:prstGeom prst="rect">
            <a:avLst/>
          </a:prstGeom>
        </p:spPr>
      </p:pic>
      <p:pic>
        <p:nvPicPr>
          <p:cNvPr id="19" name="Imagen 18" descr="Imagen que contiene interior, pequeño, tabla, sostener&#10;&#10;Descripción generada automáticamente">
            <a:extLst>
              <a:ext uri="{FF2B5EF4-FFF2-40B4-BE49-F238E27FC236}">
                <a16:creationId xmlns:a16="http://schemas.microsoft.com/office/drawing/2014/main" id="{E6D78A73-89DA-6E0B-1278-B5251802AB69}"/>
              </a:ext>
            </a:extLst>
          </p:cNvPr>
          <p:cNvPicPr>
            <a:picLocks noChangeAspect="1"/>
          </p:cNvPicPr>
          <p:nvPr/>
        </p:nvPicPr>
        <p:blipFill>
          <a:blip r:embed="rId10"/>
          <a:stretch>
            <a:fillRect/>
          </a:stretch>
        </p:blipFill>
        <p:spPr>
          <a:xfrm>
            <a:off x="1488239" y="3890870"/>
            <a:ext cx="1404899" cy="1053674"/>
          </a:xfrm>
          <a:prstGeom prst="rect">
            <a:avLst/>
          </a:prstGeom>
        </p:spPr>
      </p:pic>
    </p:spTree>
    <p:extLst>
      <p:ext uri="{BB962C8B-B14F-4D97-AF65-F5344CB8AC3E}">
        <p14:creationId xmlns:p14="http://schemas.microsoft.com/office/powerpoint/2010/main" val="1220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68"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id="{34414BB5-3228-05E3-651C-73185CFAD372}"/>
              </a:ext>
            </a:extLst>
          </p:cNvPr>
          <p:cNvSpPr txBox="1">
            <a:spLocks noGrp="1"/>
          </p:cNvSpPr>
          <p:nvPr>
            <p:ph type="title"/>
          </p:nvPr>
        </p:nvSpPr>
        <p:spPr>
          <a:xfrm>
            <a:off x="1841058" y="507556"/>
            <a:ext cx="5846281" cy="821513"/>
          </a:xfrm>
          <a:prstGeom prst="rect">
            <a:avLst/>
          </a:prstGeom>
          <a:noFill/>
          <a:ln>
            <a:noFill/>
          </a:ln>
        </p:spPr>
        <p:txBody>
          <a:bodyPr spcFirstLastPara="1" wrap="square" lIns="91425" tIns="91425" rIns="91425" bIns="91425" anchor="t" anchorCtr="0">
            <a:noAutofit/>
          </a:bodyPr>
          <a:lstStyle/>
          <a:p>
            <a:pPr algn="ctr"/>
            <a:r>
              <a:rPr lang="es-CO" b="1" dirty="0">
                <a:solidFill>
                  <a:schemeClr val="tx1"/>
                </a:solidFill>
                <a:latin typeface="Montserrat" pitchFamily="2" charset="0"/>
                <a:cs typeface="Calibri" panose="020F0502020204030204" pitchFamily="34" charset="0"/>
              </a:rPr>
              <a:t>Reflexión, evaluación y conclusión</a:t>
            </a:r>
            <a:endParaRPr b="1" dirty="0">
              <a:solidFill>
                <a:schemeClr val="tx1"/>
              </a:solidFill>
              <a:latin typeface="Montserrat" pitchFamily="2" charset="0"/>
              <a:cs typeface="Calibri" panose="020F0502020204030204" pitchFamily="34" charset="0"/>
            </a:endParaRPr>
          </a:p>
        </p:txBody>
      </p:sp>
      <p:sp>
        <p:nvSpPr>
          <p:cNvPr id="4" name="CuadroTexto 2">
            <a:extLst>
              <a:ext uri="{FF2B5EF4-FFF2-40B4-BE49-F238E27FC236}">
                <a16:creationId xmlns:a16="http://schemas.microsoft.com/office/drawing/2014/main" id="{5D4828D5-BDCE-8802-1C24-DF9F80A057AF}"/>
              </a:ext>
            </a:extLst>
          </p:cNvPr>
          <p:cNvSpPr txBox="1"/>
          <p:nvPr/>
        </p:nvSpPr>
        <p:spPr>
          <a:xfrm>
            <a:off x="713383" y="1895729"/>
            <a:ext cx="1785222" cy="3354765"/>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Conclusiones:</a:t>
            </a:r>
          </a:p>
          <a:p>
            <a:pPr algn="just"/>
            <a:r>
              <a:rPr lang="es-MX" sz="900" b="1" dirty="0">
                <a:solidFill>
                  <a:schemeClr val="tx1"/>
                </a:solidFill>
                <a:latin typeface="Montserrat Light" panose="00000400000000000000" pitchFamily="2" charset="0"/>
              </a:rPr>
              <a:t>*</a:t>
            </a:r>
            <a:r>
              <a:rPr lang="es-MX" sz="900" dirty="0">
                <a:solidFill>
                  <a:schemeClr val="tx1"/>
                </a:solidFill>
                <a:latin typeface="Montserrat Light" panose="00000400000000000000" pitchFamily="2" charset="0"/>
              </a:rPr>
              <a:t>Los estudiantes trabajan muy </a:t>
            </a:r>
            <a:r>
              <a:rPr lang="es-MX" sz="900" dirty="0" err="1">
                <a:solidFill>
                  <a:schemeClr val="tx1"/>
                </a:solidFill>
                <a:latin typeface="Montserrat Light" panose="00000400000000000000" pitchFamily="2" charset="0"/>
              </a:rPr>
              <a:t>motivadaos</a:t>
            </a:r>
            <a:r>
              <a:rPr lang="es-MX" sz="900" dirty="0">
                <a:solidFill>
                  <a:schemeClr val="tx1"/>
                </a:solidFill>
                <a:latin typeface="Montserrat Light" panose="00000400000000000000" pitchFamily="2" charset="0"/>
              </a:rPr>
              <a:t> cuando pueden aplicar sus conocimientos a una situación problemática de su entorno. Y cuando pueden verla hecha realidad y que funciona deja de ser teórica áreas como la ingeniería y es tangible la aplicación e integración de diversas áreas como las artes y las matemáticas que en el caso de la solución planteada se unieron.</a:t>
            </a:r>
          </a:p>
          <a:p>
            <a:pPr algn="just"/>
            <a:r>
              <a:rPr lang="es-MX" sz="900" dirty="0">
                <a:solidFill>
                  <a:schemeClr val="tx1"/>
                </a:solidFill>
                <a:latin typeface="Montserrat Light" panose="00000400000000000000" pitchFamily="2" charset="0"/>
              </a:rPr>
              <a:t>*Al introducir herramientas novedosas al aula, en este caso de </a:t>
            </a:r>
            <a:r>
              <a:rPr lang="es-MX" sz="900" dirty="0" err="1">
                <a:solidFill>
                  <a:schemeClr val="tx1"/>
                </a:solidFill>
                <a:latin typeface="Montserrat Light" panose="00000400000000000000" pitchFamily="2" charset="0"/>
              </a:rPr>
              <a:t>pre-escolar</a:t>
            </a:r>
            <a:r>
              <a:rPr lang="es-MX" sz="900" dirty="0">
                <a:solidFill>
                  <a:schemeClr val="tx1"/>
                </a:solidFill>
                <a:latin typeface="Montserrat Light" panose="00000400000000000000" pitchFamily="2" charset="0"/>
              </a:rPr>
              <a:t>, causa gran impacto e interés en los estudiantes y se logra el objetivo.</a:t>
            </a:r>
          </a:p>
        </p:txBody>
      </p:sp>
      <p:pic>
        <p:nvPicPr>
          <p:cNvPr id="5" name="Imagen 4">
            <a:extLst>
              <a:ext uri="{FF2B5EF4-FFF2-40B4-BE49-F238E27FC236}">
                <a16:creationId xmlns:a16="http://schemas.microsoft.com/office/drawing/2014/main" id="{784D2EA2-AB01-FF06-7504-5445AFC83731}"/>
              </a:ext>
            </a:extLst>
          </p:cNvPr>
          <p:cNvPicPr>
            <a:picLocks noChangeAspect="1"/>
          </p:cNvPicPr>
          <p:nvPr/>
        </p:nvPicPr>
        <p:blipFill>
          <a:blip r:embed="rId2"/>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sp>
        <p:nvSpPr>
          <p:cNvPr id="10" name="CuadroTexto 2">
            <a:extLst>
              <a:ext uri="{FF2B5EF4-FFF2-40B4-BE49-F238E27FC236}">
                <a16:creationId xmlns:a16="http://schemas.microsoft.com/office/drawing/2014/main" id="{AF8BD7CF-7FA0-D638-ACE5-D48B09DCC940}"/>
              </a:ext>
            </a:extLst>
          </p:cNvPr>
          <p:cNvSpPr txBox="1"/>
          <p:nvPr/>
        </p:nvSpPr>
        <p:spPr>
          <a:xfrm>
            <a:off x="3414532" y="1892848"/>
            <a:ext cx="1785222" cy="2893100"/>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Dificultades :</a:t>
            </a:r>
          </a:p>
          <a:p>
            <a:pPr algn="just"/>
            <a:r>
              <a:rPr lang="es-MX" sz="1050" dirty="0">
                <a:solidFill>
                  <a:schemeClr val="tx1"/>
                </a:solidFill>
                <a:latin typeface="Montserrat Light" panose="00000400000000000000" pitchFamily="2" charset="0"/>
              </a:rPr>
              <a:t>El prototipo inicial no </a:t>
            </a:r>
            <a:r>
              <a:rPr lang="es-MX" sz="1050" dirty="0" err="1">
                <a:solidFill>
                  <a:schemeClr val="tx1"/>
                </a:solidFill>
                <a:latin typeface="Montserrat Light" panose="00000400000000000000" pitchFamily="2" charset="0"/>
              </a:rPr>
              <a:t>funionó</a:t>
            </a:r>
            <a:r>
              <a:rPr lang="es-MX" sz="1050" dirty="0">
                <a:solidFill>
                  <a:schemeClr val="tx1"/>
                </a:solidFill>
                <a:latin typeface="Montserrat Light" panose="00000400000000000000" pitchFamily="2" charset="0"/>
              </a:rPr>
              <a:t> correctamente y necesitó varios ajustes, por ser en material reciclable su duración fue poca.</a:t>
            </a:r>
          </a:p>
          <a:p>
            <a:pPr algn="just"/>
            <a:r>
              <a:rPr lang="es-MX" sz="1050" dirty="0">
                <a:solidFill>
                  <a:schemeClr val="tx1"/>
                </a:solidFill>
                <a:latin typeface="Montserrat Light" panose="00000400000000000000" pitchFamily="2" charset="0"/>
              </a:rPr>
              <a:t>No se pudo cumplir el objetivo de intercomunicar Arduino con </a:t>
            </a:r>
            <a:r>
              <a:rPr lang="es-MX" sz="1050" dirty="0" err="1">
                <a:solidFill>
                  <a:schemeClr val="tx1"/>
                </a:solidFill>
                <a:latin typeface="Montserrat Light" panose="00000400000000000000" pitchFamily="2" charset="0"/>
              </a:rPr>
              <a:t>Microbit</a:t>
            </a:r>
            <a:r>
              <a:rPr lang="es-MX" sz="1050" dirty="0">
                <a:solidFill>
                  <a:schemeClr val="tx1"/>
                </a:solidFill>
                <a:latin typeface="Montserrat Light" panose="00000400000000000000" pitchFamily="2" charset="0"/>
              </a:rPr>
              <a:t> en el tiempo planeado.</a:t>
            </a:r>
          </a:p>
          <a:p>
            <a:pPr algn="just"/>
            <a:r>
              <a:rPr lang="es-MX" sz="1050" dirty="0">
                <a:solidFill>
                  <a:schemeClr val="tx1"/>
                </a:solidFill>
                <a:latin typeface="Montserrat Light" panose="00000400000000000000" pitchFamily="2" charset="0"/>
              </a:rPr>
              <a:t>En la planeación y el desarrollo hubo momentos de poco avance y de desmotivación.</a:t>
            </a:r>
          </a:p>
        </p:txBody>
      </p:sp>
      <p:sp>
        <p:nvSpPr>
          <p:cNvPr id="11" name="CuadroTexto 2">
            <a:extLst>
              <a:ext uri="{FF2B5EF4-FFF2-40B4-BE49-F238E27FC236}">
                <a16:creationId xmlns:a16="http://schemas.microsoft.com/office/drawing/2014/main" id="{CBC1623A-1371-A9DB-76F0-7A679859169B}"/>
              </a:ext>
            </a:extLst>
          </p:cNvPr>
          <p:cNvSpPr txBox="1"/>
          <p:nvPr/>
        </p:nvSpPr>
        <p:spPr>
          <a:xfrm>
            <a:off x="5752786" y="1850141"/>
            <a:ext cx="1785222" cy="2369880"/>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Aportes:</a:t>
            </a:r>
          </a:p>
          <a:p>
            <a:pPr algn="just"/>
            <a:r>
              <a:rPr lang="es-MX" sz="1000" dirty="0">
                <a:solidFill>
                  <a:schemeClr val="tx1"/>
                </a:solidFill>
                <a:latin typeface="Montserrat Light" panose="00000400000000000000" pitchFamily="2" charset="0"/>
              </a:rPr>
              <a:t>Gracias a las capacitaciones, las guías del kit </a:t>
            </a:r>
            <a:r>
              <a:rPr lang="es-MX" sz="1000" dirty="0" err="1">
                <a:solidFill>
                  <a:schemeClr val="tx1"/>
                </a:solidFill>
                <a:latin typeface="Montserrat Light" panose="00000400000000000000" pitchFamily="2" charset="0"/>
              </a:rPr>
              <a:t>Maker</a:t>
            </a:r>
            <a:r>
              <a:rPr lang="es-MX" sz="1000" dirty="0">
                <a:solidFill>
                  <a:schemeClr val="tx1"/>
                </a:solidFill>
                <a:latin typeface="Montserrat Light" panose="00000400000000000000" pitchFamily="2" charset="0"/>
              </a:rPr>
              <a:t> y del laboratorio de innovación, del interés y aporte de los estudiantes y docentes acompañantes. Se logró inventar Rosita, aplicando los conceptos vistos, pero sobre todo motivados por mejorar parte de su entorno</a:t>
            </a:r>
            <a:r>
              <a:rPr lang="es-MX" dirty="0">
                <a:solidFill>
                  <a:schemeClr val="tx1"/>
                </a:solidFill>
                <a:latin typeface="Montserrat Light" panose="00000400000000000000" pitchFamily="2" charset="0"/>
              </a:rPr>
              <a:t>.</a:t>
            </a:r>
          </a:p>
        </p:txBody>
      </p:sp>
    </p:spTree>
    <p:extLst>
      <p:ext uri="{BB962C8B-B14F-4D97-AF65-F5344CB8AC3E}">
        <p14:creationId xmlns:p14="http://schemas.microsoft.com/office/powerpoint/2010/main" val="3003374961"/>
      </p:ext>
    </p:extLst>
  </p:cSld>
  <p:clrMapOvr>
    <a:masterClrMapping/>
  </p:clrMapOvr>
</p:sld>
</file>

<file path=ppt/theme/theme1.xml><?xml version="1.0" encoding="utf-8"?>
<a:theme xmlns:a="http://schemas.openxmlformats.org/drawingml/2006/main" name="Cool Style by Slidesgo">
  <a:themeElements>
    <a:clrScheme name="Simple Light">
      <a:dk1>
        <a:srgbClr val="434343"/>
      </a:dk1>
      <a:lt1>
        <a:srgbClr val="FFFFFF"/>
      </a:lt1>
      <a:dk2>
        <a:srgbClr val="981FAC"/>
      </a:dk2>
      <a:lt2>
        <a:srgbClr val="981FAC"/>
      </a:lt2>
      <a:accent1>
        <a:srgbClr val="981FAC"/>
      </a:accent1>
      <a:accent2>
        <a:srgbClr val="FE9900"/>
      </a:accent2>
      <a:accent3>
        <a:srgbClr val="FF5722"/>
      </a:accent3>
      <a:accent4>
        <a:srgbClr val="FF006A"/>
      </a:accent4>
      <a:accent5>
        <a:srgbClr val="448AFF"/>
      </a:accent5>
      <a:accent6>
        <a:srgbClr val="512DA8"/>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6426</TotalTime>
  <Words>884</Words>
  <Application>Microsoft Office PowerPoint</Application>
  <PresentationFormat>Presentación en pantalla (16:9)</PresentationFormat>
  <Paragraphs>126</Paragraphs>
  <Slides>10</Slides>
  <Notes>5</Notes>
  <HiddenSlides>0</HiddenSlides>
  <MMClips>1</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10</vt:i4>
      </vt:variant>
    </vt:vector>
  </HeadingPairs>
  <TitlesOfParts>
    <vt:vector size="16" baseType="lpstr">
      <vt:lpstr>Arial</vt:lpstr>
      <vt:lpstr>Google Sans</vt:lpstr>
      <vt:lpstr>Arvo</vt:lpstr>
      <vt:lpstr>Montserrat</vt:lpstr>
      <vt:lpstr>Montserrat Light</vt:lpstr>
      <vt:lpstr>Cool Style by Slidesgo</vt:lpstr>
      <vt:lpstr>Presentación de PowerPoint</vt:lpstr>
      <vt:lpstr> </vt:lpstr>
      <vt:lpstr> </vt:lpstr>
      <vt:lpstr>Recursos tecnológicos</vt:lpstr>
      <vt:lpstr>Metodología </vt:lpstr>
      <vt:lpstr>Solución del problema </vt:lpstr>
      <vt:lpstr>Solución del problema </vt:lpstr>
      <vt:lpstr>Solución del problema </vt:lpstr>
      <vt:lpstr>Reflexión, evaluación y conclusión</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Yisel  Alejandra Recalde Eraso</dc:creator>
  <cp:lastModifiedBy>LINA MARIA TORO QUINTERO</cp:lastModifiedBy>
  <cp:revision>133</cp:revision>
  <dcterms:modified xsi:type="dcterms:W3CDTF">2023-11-04T01:46:55Z</dcterms:modified>
</cp:coreProperties>
</file>